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7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</p:sldIdLst>
  <p:sldSz cy="5143500" cx="9144000"/>
  <p:notesSz cx="6858000" cy="9144000"/>
  <p:embeddedFontLst>
    <p:embeddedFont>
      <p:font typeface="Proxima Nova"/>
      <p:regular r:id="rId52"/>
      <p:bold r:id="rId53"/>
      <p:italic r:id="rId54"/>
      <p:boldItalic r:id="rId55"/>
    </p:embeddedFont>
    <p:embeddedFont>
      <p:font typeface="Poppins"/>
      <p:regular r:id="rId56"/>
      <p:bold r:id="rId57"/>
      <p:italic r:id="rId58"/>
      <p:boldItalic r:id="rId59"/>
    </p:embeddedFont>
    <p:embeddedFont>
      <p:font typeface="Lato"/>
      <p:regular r:id="rId60"/>
      <p:bold r:id="rId61"/>
      <p:italic r:id="rId62"/>
      <p:boldItalic r:id="rId63"/>
    </p:embeddedFont>
    <p:embeddedFont>
      <p:font typeface="Poppins Medium"/>
      <p:regular r:id="rId64"/>
      <p:bold r:id="rId65"/>
      <p:italic r:id="rId66"/>
      <p:boldItalic r:id="rId67"/>
    </p:embeddedFont>
    <p:embeddedFont>
      <p:font typeface="Roboto Mono"/>
      <p:regular r:id="rId68"/>
      <p:bold r:id="rId69"/>
      <p:italic r:id="rId70"/>
      <p:boldItalic r:id="rId7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32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3240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71" Type="http://schemas.openxmlformats.org/officeDocument/2006/relationships/font" Target="fonts/RobotoMono-boldItalic.fntdata"/><Relationship Id="rId70" Type="http://schemas.openxmlformats.org/officeDocument/2006/relationships/font" Target="fonts/RobotoMono-italic.fntdata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Lato-italic.fntdata"/><Relationship Id="rId61" Type="http://schemas.openxmlformats.org/officeDocument/2006/relationships/font" Target="fonts/Lato-bold.fntdata"/><Relationship Id="rId20" Type="http://schemas.openxmlformats.org/officeDocument/2006/relationships/slide" Target="slides/slide15.xml"/><Relationship Id="rId64" Type="http://schemas.openxmlformats.org/officeDocument/2006/relationships/font" Target="fonts/PoppinsMedium-regular.fntdata"/><Relationship Id="rId63" Type="http://schemas.openxmlformats.org/officeDocument/2006/relationships/font" Target="fonts/Lato-boldItalic.fntdata"/><Relationship Id="rId22" Type="http://schemas.openxmlformats.org/officeDocument/2006/relationships/slide" Target="slides/slide17.xml"/><Relationship Id="rId66" Type="http://schemas.openxmlformats.org/officeDocument/2006/relationships/font" Target="fonts/PoppinsMedium-italic.fntdata"/><Relationship Id="rId21" Type="http://schemas.openxmlformats.org/officeDocument/2006/relationships/slide" Target="slides/slide16.xml"/><Relationship Id="rId65" Type="http://schemas.openxmlformats.org/officeDocument/2006/relationships/font" Target="fonts/PoppinsMedium-bold.fntdata"/><Relationship Id="rId24" Type="http://schemas.openxmlformats.org/officeDocument/2006/relationships/slide" Target="slides/slide19.xml"/><Relationship Id="rId68" Type="http://schemas.openxmlformats.org/officeDocument/2006/relationships/font" Target="fonts/RobotoMono-regular.fntdata"/><Relationship Id="rId23" Type="http://schemas.openxmlformats.org/officeDocument/2006/relationships/slide" Target="slides/slide18.xml"/><Relationship Id="rId67" Type="http://schemas.openxmlformats.org/officeDocument/2006/relationships/font" Target="fonts/PoppinsMedium-boldItalic.fntdata"/><Relationship Id="rId60" Type="http://schemas.openxmlformats.org/officeDocument/2006/relationships/font" Target="fonts/Lato-regular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font" Target="fonts/RobotoMono-bold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font" Target="fonts/ProximaNova-bold.fntdata"/><Relationship Id="rId52" Type="http://schemas.openxmlformats.org/officeDocument/2006/relationships/font" Target="fonts/ProximaNova-regular.fntdata"/><Relationship Id="rId11" Type="http://schemas.openxmlformats.org/officeDocument/2006/relationships/slide" Target="slides/slide6.xml"/><Relationship Id="rId55" Type="http://schemas.openxmlformats.org/officeDocument/2006/relationships/font" Target="fonts/ProximaNova-boldItalic.fntdata"/><Relationship Id="rId10" Type="http://schemas.openxmlformats.org/officeDocument/2006/relationships/slide" Target="slides/slide5.xml"/><Relationship Id="rId54" Type="http://schemas.openxmlformats.org/officeDocument/2006/relationships/font" Target="fonts/ProximaNova-italic.fntdata"/><Relationship Id="rId13" Type="http://schemas.openxmlformats.org/officeDocument/2006/relationships/slide" Target="slides/slide8.xml"/><Relationship Id="rId57" Type="http://schemas.openxmlformats.org/officeDocument/2006/relationships/font" Target="fonts/Poppins-bold.fntdata"/><Relationship Id="rId12" Type="http://schemas.openxmlformats.org/officeDocument/2006/relationships/slide" Target="slides/slide7.xml"/><Relationship Id="rId56" Type="http://schemas.openxmlformats.org/officeDocument/2006/relationships/font" Target="fonts/Poppins-regular.fntdata"/><Relationship Id="rId15" Type="http://schemas.openxmlformats.org/officeDocument/2006/relationships/slide" Target="slides/slide10.xml"/><Relationship Id="rId59" Type="http://schemas.openxmlformats.org/officeDocument/2006/relationships/font" Target="fonts/Poppins-boldItalic.fntdata"/><Relationship Id="rId14" Type="http://schemas.openxmlformats.org/officeDocument/2006/relationships/slide" Target="slides/slide9.xml"/><Relationship Id="rId58" Type="http://schemas.openxmlformats.org/officeDocument/2006/relationships/font" Target="fonts/Poppins-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a3c32de790_1_0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a3c32de790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a631f39d59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ga631f39d59_0_33:notes"/>
          <p:cNvSpPr/>
          <p:nvPr>
            <p:ph idx="2" type="sldImg"/>
          </p:nvPr>
        </p:nvSpPr>
        <p:spPr>
          <a:xfrm>
            <a:off x="380206" y="685800"/>
            <a:ext cx="6097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9f915ae731_0_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g9f915ae731_0_235:notes"/>
          <p:cNvSpPr/>
          <p:nvPr>
            <p:ph idx="2" type="sldImg"/>
          </p:nvPr>
        </p:nvSpPr>
        <p:spPr>
          <a:xfrm>
            <a:off x="380206" y="685800"/>
            <a:ext cx="6097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9f915ae731_0_2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g9f915ae731_0_291:notes"/>
          <p:cNvSpPr/>
          <p:nvPr>
            <p:ph idx="2" type="sldImg"/>
          </p:nvPr>
        </p:nvSpPr>
        <p:spPr>
          <a:xfrm>
            <a:off x="380206" y="685800"/>
            <a:ext cx="6097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9f915ae731_0_3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g9f915ae731_0_337:notes"/>
          <p:cNvSpPr/>
          <p:nvPr>
            <p:ph idx="2" type="sldImg"/>
          </p:nvPr>
        </p:nvSpPr>
        <p:spPr>
          <a:xfrm>
            <a:off x="380206" y="685800"/>
            <a:ext cx="6097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9f915ae731_0_5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g9f915ae731_0_529:notes"/>
          <p:cNvSpPr/>
          <p:nvPr>
            <p:ph idx="2" type="sldImg"/>
          </p:nvPr>
        </p:nvSpPr>
        <p:spPr>
          <a:xfrm>
            <a:off x="380206" y="685800"/>
            <a:ext cx="6097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9f915ae731_0_5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g9f915ae731_0_568:notes"/>
          <p:cNvSpPr/>
          <p:nvPr>
            <p:ph idx="2" type="sldImg"/>
          </p:nvPr>
        </p:nvSpPr>
        <p:spPr>
          <a:xfrm>
            <a:off x="380206" y="685800"/>
            <a:ext cx="6097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9f915ae731_0_6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g9f915ae731_0_608:notes"/>
          <p:cNvSpPr/>
          <p:nvPr>
            <p:ph idx="2" type="sldImg"/>
          </p:nvPr>
        </p:nvSpPr>
        <p:spPr>
          <a:xfrm>
            <a:off x="380206" y="685800"/>
            <a:ext cx="6097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9f915ae731_0_7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g9f915ae731_0_720:notes"/>
          <p:cNvSpPr/>
          <p:nvPr>
            <p:ph idx="2" type="sldImg"/>
          </p:nvPr>
        </p:nvSpPr>
        <p:spPr>
          <a:xfrm>
            <a:off x="380206" y="685800"/>
            <a:ext cx="6097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9f915ae731_0_8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g9f915ae731_0_808:notes"/>
          <p:cNvSpPr/>
          <p:nvPr>
            <p:ph idx="2" type="sldImg"/>
          </p:nvPr>
        </p:nvSpPr>
        <p:spPr>
          <a:xfrm>
            <a:off x="380206" y="685800"/>
            <a:ext cx="6097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9f915ae731_0_6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g9f915ae731_0_658:notes"/>
          <p:cNvSpPr/>
          <p:nvPr>
            <p:ph idx="2" type="sldImg"/>
          </p:nvPr>
        </p:nvSpPr>
        <p:spPr>
          <a:xfrm>
            <a:off x="380206" y="685800"/>
            <a:ext cx="6097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9f915ae73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g9f915ae731_0_0:notes"/>
          <p:cNvSpPr/>
          <p:nvPr>
            <p:ph idx="2" type="sldImg"/>
          </p:nvPr>
        </p:nvSpPr>
        <p:spPr>
          <a:xfrm>
            <a:off x="380206" y="685800"/>
            <a:ext cx="6097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9f915ae731_0_7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g9f915ae731_0_760:notes"/>
          <p:cNvSpPr/>
          <p:nvPr>
            <p:ph idx="2" type="sldImg"/>
          </p:nvPr>
        </p:nvSpPr>
        <p:spPr>
          <a:xfrm>
            <a:off x="380206" y="685800"/>
            <a:ext cx="6097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9f915ae731_0_800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9f915ae731_0_8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9f915ae731_0_828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9f915ae731_0_8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9f915ae731_0_853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9f915ae731_0_8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9f915ae731_0_862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9f915ae731_0_8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9f915ae731_0_868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9f915ae731_0_8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9f915ae731_0_874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9f915ae731_0_8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9f915ae731_0_881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9f915ae731_0_8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9f915ae731_0_919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9f915ae731_0_9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9f915ae731_0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g9f915ae731_0_217:notes"/>
          <p:cNvSpPr/>
          <p:nvPr>
            <p:ph idx="2" type="sldImg"/>
          </p:nvPr>
        </p:nvSpPr>
        <p:spPr>
          <a:xfrm>
            <a:off x="380206" y="685800"/>
            <a:ext cx="6097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f915ae731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g9f915ae731_0_52:notes"/>
          <p:cNvSpPr/>
          <p:nvPr>
            <p:ph idx="2" type="sldImg"/>
          </p:nvPr>
        </p:nvSpPr>
        <p:spPr>
          <a:xfrm>
            <a:off x="380206" y="685800"/>
            <a:ext cx="6097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9f04400de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g9f04400de0_0_0:notes"/>
          <p:cNvSpPr/>
          <p:nvPr>
            <p:ph idx="2" type="sldImg"/>
          </p:nvPr>
        </p:nvSpPr>
        <p:spPr>
          <a:xfrm>
            <a:off x="380206" y="685800"/>
            <a:ext cx="6097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9f04400de0_0_8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9f04400de0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9f04400de0_0_24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9f04400de0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c87acd7b83_0_22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c87acd7b83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c87acd7b83_0_31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c87acd7b83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c884473025_1_0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c884473025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c884473025_3_0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c884473025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c87acd7b83_0_8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c87acd7b83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9f04400de0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g9f04400de0_0_4:notes"/>
          <p:cNvSpPr/>
          <p:nvPr>
            <p:ph idx="2" type="sldImg"/>
          </p:nvPr>
        </p:nvSpPr>
        <p:spPr>
          <a:xfrm>
            <a:off x="380206" y="685800"/>
            <a:ext cx="6097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a1b8e51a27_0_0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a1b8e51a2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9f915ae731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g9f915ae731_0_95:notes"/>
          <p:cNvSpPr/>
          <p:nvPr>
            <p:ph idx="2" type="sldImg"/>
          </p:nvPr>
        </p:nvSpPr>
        <p:spPr>
          <a:xfrm>
            <a:off x="380206" y="685800"/>
            <a:ext cx="6097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a3c32de790_2_7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a3c32de790_2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a3c32de790_2_16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a3c32de790_2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9f04400de0_0_46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9f04400de0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9f04400de0_0_67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9f04400de0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9f04400de0_0_78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9f04400de0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9f04400de0_0_87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9f04400de0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c884473025_4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gc884473025_4_3:notes"/>
          <p:cNvSpPr/>
          <p:nvPr>
            <p:ph idx="2" type="sldImg"/>
          </p:nvPr>
        </p:nvSpPr>
        <p:spPr>
          <a:xfrm>
            <a:off x="380206" y="685800"/>
            <a:ext cx="6097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9f915ae731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g9f915ae731_0_151:notes"/>
          <p:cNvSpPr/>
          <p:nvPr>
            <p:ph idx="2" type="sldImg"/>
          </p:nvPr>
        </p:nvSpPr>
        <p:spPr>
          <a:xfrm>
            <a:off x="380206" y="685800"/>
            <a:ext cx="6097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9f915ae731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g9f915ae731_0_176:notes"/>
          <p:cNvSpPr/>
          <p:nvPr>
            <p:ph idx="2" type="sldImg"/>
          </p:nvPr>
        </p:nvSpPr>
        <p:spPr>
          <a:xfrm>
            <a:off x="380206" y="685800"/>
            <a:ext cx="6097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9f915ae731_0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g9f915ae731_0_183:notes"/>
          <p:cNvSpPr/>
          <p:nvPr>
            <p:ph idx="2" type="sldImg"/>
          </p:nvPr>
        </p:nvSpPr>
        <p:spPr>
          <a:xfrm>
            <a:off x="380206" y="685800"/>
            <a:ext cx="6097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9f915ae731_0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g9f915ae731_0_213:notes"/>
          <p:cNvSpPr/>
          <p:nvPr>
            <p:ph idx="2" type="sldImg"/>
          </p:nvPr>
        </p:nvSpPr>
        <p:spPr>
          <a:xfrm>
            <a:off x="380206" y="685800"/>
            <a:ext cx="6097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9f915ae731_0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g9f915ae731_0_221:notes"/>
          <p:cNvSpPr/>
          <p:nvPr>
            <p:ph idx="2" type="sldImg"/>
          </p:nvPr>
        </p:nvSpPr>
        <p:spPr>
          <a:xfrm>
            <a:off x="380206" y="685800"/>
            <a:ext cx="6097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0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se" type="title">
  <p:cSld name="TITLE">
    <p:spTree>
      <p:nvGrpSpPr>
        <p:cNvPr id="6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5033025"/>
            <a:ext cx="9144000" cy="110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8;p2"/>
          <p:cNvPicPr preferRelativeResize="0"/>
          <p:nvPr/>
        </p:nvPicPr>
        <p:blipFill rotWithShape="1">
          <a:blip r:embed="rId3">
            <a:alphaModFix/>
          </a:blip>
          <a:srcRect b="12347" l="4941" r="68673" t="13627"/>
          <a:stretch/>
        </p:blipFill>
        <p:spPr>
          <a:xfrm>
            <a:off x="8804771" y="4693621"/>
            <a:ext cx="293676" cy="2875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" type="secHead">
  <p:cSld name="SECTION_HEADER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" name="Google Shape;11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078"/>
            <a:ext cx="9144000" cy="5141343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3"/>
          <p:cNvSpPr txBox="1"/>
          <p:nvPr>
            <p:ph type="title"/>
          </p:nvPr>
        </p:nvSpPr>
        <p:spPr>
          <a:xfrm>
            <a:off x="3738300" y="1343050"/>
            <a:ext cx="509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Char char="●"/>
              <a:defRPr b="1" i="1"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Font typeface="Poppins"/>
              <a:buChar char="○"/>
              <a:defRPr b="1" i="1" sz="3600"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Font typeface="Poppins"/>
              <a:buChar char="■"/>
              <a:defRPr b="1" i="1" sz="3600"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Font typeface="Poppins"/>
              <a:buChar char="●"/>
              <a:defRPr b="1" i="1" sz="3600"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Font typeface="Poppins"/>
              <a:buChar char="○"/>
              <a:defRPr b="1" i="1" sz="3600"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Font typeface="Poppins"/>
              <a:buChar char="■"/>
              <a:defRPr b="1" i="1" sz="3600"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Font typeface="Poppins"/>
              <a:buChar char="●"/>
              <a:defRPr b="1" i="1" sz="3600"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Font typeface="Poppins"/>
              <a:buChar char="○"/>
              <a:defRPr b="1" i="1" sz="3600"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Font typeface="Poppins"/>
              <a:buChar char="■"/>
              <a:defRPr b="1" i="1" sz="36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13" name="Google Shape;13;p3"/>
          <p:cNvSpPr txBox="1"/>
          <p:nvPr>
            <p:ph idx="2" type="title"/>
          </p:nvPr>
        </p:nvSpPr>
        <p:spPr>
          <a:xfrm>
            <a:off x="3688050" y="3753075"/>
            <a:ext cx="509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ECB33"/>
              </a:buClr>
              <a:buSzPts val="3000"/>
              <a:buFont typeface="Poppins"/>
              <a:buChar char="●"/>
              <a:defRPr sz="3000">
                <a:solidFill>
                  <a:srgbClr val="FECB33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ECB33"/>
              </a:buClr>
              <a:buSzPts val="3000"/>
              <a:buFont typeface="Poppins"/>
              <a:buChar char="○"/>
              <a:defRPr sz="3000">
                <a:solidFill>
                  <a:srgbClr val="FECB33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ECB33"/>
              </a:buClr>
              <a:buSzPts val="3000"/>
              <a:buFont typeface="Poppins"/>
              <a:buChar char="■"/>
              <a:defRPr sz="3000">
                <a:solidFill>
                  <a:srgbClr val="FECB33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ECB33"/>
              </a:buClr>
              <a:buSzPts val="3000"/>
              <a:buFont typeface="Poppins"/>
              <a:buChar char="●"/>
              <a:defRPr sz="3000">
                <a:solidFill>
                  <a:srgbClr val="FECB33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ECB33"/>
              </a:buClr>
              <a:buSzPts val="3000"/>
              <a:buFont typeface="Poppins"/>
              <a:buChar char="○"/>
              <a:defRPr sz="3000">
                <a:solidFill>
                  <a:srgbClr val="FECB33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ECB33"/>
              </a:buClr>
              <a:buSzPts val="3000"/>
              <a:buFont typeface="Poppins"/>
              <a:buChar char="■"/>
              <a:defRPr sz="3000">
                <a:solidFill>
                  <a:srgbClr val="FECB33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ECB33"/>
              </a:buClr>
              <a:buSzPts val="3000"/>
              <a:buFont typeface="Poppins"/>
              <a:buChar char="●"/>
              <a:defRPr sz="3000">
                <a:solidFill>
                  <a:srgbClr val="FECB33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ECB33"/>
              </a:buClr>
              <a:buSzPts val="3000"/>
              <a:buFont typeface="Poppins"/>
              <a:buChar char="○"/>
              <a:defRPr sz="3000">
                <a:solidFill>
                  <a:srgbClr val="FECB33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ECB33"/>
              </a:buClr>
              <a:buSzPts val="3000"/>
              <a:buFont typeface="Poppins"/>
              <a:buChar char="■"/>
              <a:defRPr sz="3000">
                <a:solidFill>
                  <a:srgbClr val="FECB33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14" name="Google Shape;14;p3"/>
          <p:cNvSpPr txBox="1"/>
          <p:nvPr>
            <p:ph idx="3" type="title"/>
          </p:nvPr>
        </p:nvSpPr>
        <p:spPr>
          <a:xfrm>
            <a:off x="3738300" y="2512800"/>
            <a:ext cx="509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FEBAF"/>
              </a:buClr>
              <a:buSzPts val="2400"/>
              <a:buFont typeface="Poppins"/>
              <a:buChar char="●"/>
              <a:defRPr b="1" i="1" sz="2400">
                <a:solidFill>
                  <a:srgbClr val="FFEBA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EBAF"/>
              </a:buClr>
              <a:buSzPts val="2400"/>
              <a:buFont typeface="Poppins"/>
              <a:buChar char="○"/>
              <a:defRPr b="1" i="1" sz="2400">
                <a:solidFill>
                  <a:srgbClr val="FFEBAF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EBAF"/>
              </a:buClr>
              <a:buSzPts val="2400"/>
              <a:buFont typeface="Poppins"/>
              <a:buChar char="■"/>
              <a:defRPr b="1" i="1" sz="2400">
                <a:solidFill>
                  <a:srgbClr val="FFEBAF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EBAF"/>
              </a:buClr>
              <a:buSzPts val="2400"/>
              <a:buFont typeface="Poppins"/>
              <a:buChar char="●"/>
              <a:defRPr b="1" i="1" sz="2400">
                <a:solidFill>
                  <a:srgbClr val="FFEBAF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EBAF"/>
              </a:buClr>
              <a:buSzPts val="2400"/>
              <a:buFont typeface="Poppins"/>
              <a:buChar char="○"/>
              <a:defRPr b="1" i="1" sz="2400">
                <a:solidFill>
                  <a:srgbClr val="FFEBAF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EBAF"/>
              </a:buClr>
              <a:buSzPts val="2400"/>
              <a:buFont typeface="Poppins"/>
              <a:buChar char="■"/>
              <a:defRPr b="1" i="1" sz="2400">
                <a:solidFill>
                  <a:srgbClr val="FFEBAF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EBAF"/>
              </a:buClr>
              <a:buSzPts val="2400"/>
              <a:buFont typeface="Poppins"/>
              <a:buChar char="●"/>
              <a:defRPr b="1" i="1" sz="2400">
                <a:solidFill>
                  <a:srgbClr val="FFEBAF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EBAF"/>
              </a:buClr>
              <a:buSzPts val="2400"/>
              <a:buFont typeface="Poppins"/>
              <a:buChar char="○"/>
              <a:defRPr b="1" i="1" sz="2400">
                <a:solidFill>
                  <a:srgbClr val="FFEBAF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EBAF"/>
              </a:buClr>
              <a:buSzPts val="2400"/>
              <a:buFont typeface="Poppins"/>
              <a:buChar char="■"/>
              <a:defRPr b="1" i="1" sz="2400">
                <a:solidFill>
                  <a:srgbClr val="FFEBAF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x">
  <p:cSld name="TITLE_AND_BODY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4"/>
          <p:cNvPicPr preferRelativeResize="0"/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>
            <a:off x="0" y="1078"/>
            <a:ext cx="9144005" cy="5141346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4"/>
          <p:cNvSpPr txBox="1"/>
          <p:nvPr>
            <p:ph type="title"/>
          </p:nvPr>
        </p:nvSpPr>
        <p:spPr>
          <a:xfrm>
            <a:off x="584300" y="1582000"/>
            <a:ext cx="509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Char char="●"/>
              <a:defRPr b="1" i="1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Font typeface="Poppins"/>
              <a:buChar char="○"/>
              <a:defRPr b="1" i="1" sz="6000"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Font typeface="Poppins"/>
              <a:buChar char="■"/>
              <a:defRPr b="1" i="1" sz="6000"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Font typeface="Poppins"/>
              <a:buChar char="●"/>
              <a:defRPr b="1" i="1" sz="6000"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Font typeface="Poppins"/>
              <a:buChar char="○"/>
              <a:defRPr b="1" i="1" sz="6000"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Font typeface="Poppins"/>
              <a:buChar char="■"/>
              <a:defRPr b="1" i="1" sz="6000"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Font typeface="Poppins"/>
              <a:buChar char="●"/>
              <a:defRPr b="1" i="1" sz="6000"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Font typeface="Poppins"/>
              <a:buChar char="○"/>
              <a:defRPr b="1" i="1" sz="6000"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Font typeface="Poppins"/>
              <a:buChar char="■"/>
              <a:defRPr b="1" i="1" sz="60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estions" type="twoColTx">
  <p:cSld name="TITLE_AND_TWO_COLUMNS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5"/>
          <p:cNvPicPr preferRelativeResize="0"/>
          <p:nvPr/>
        </p:nvPicPr>
        <p:blipFill rotWithShape="1">
          <a:blip r:embed="rId2">
            <a:alphaModFix/>
          </a:blip>
          <a:srcRect b="0" l="0" r="19159" t="0"/>
          <a:stretch/>
        </p:blipFill>
        <p:spPr>
          <a:xfrm>
            <a:off x="0" y="686821"/>
            <a:ext cx="5098451" cy="44566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20;p5"/>
          <p:cNvPicPr preferRelativeResize="0"/>
          <p:nvPr/>
        </p:nvPicPr>
        <p:blipFill rotWithShape="1">
          <a:blip r:embed="rId2">
            <a:alphaModFix/>
          </a:blip>
          <a:srcRect b="74802" l="77390" r="0" t="0"/>
          <a:stretch/>
        </p:blipFill>
        <p:spPr>
          <a:xfrm>
            <a:off x="7549606" y="106346"/>
            <a:ext cx="1594601" cy="1255750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5"/>
          <p:cNvSpPr txBox="1"/>
          <p:nvPr/>
        </p:nvSpPr>
        <p:spPr>
          <a:xfrm>
            <a:off x="3991150" y="1625250"/>
            <a:ext cx="4905300" cy="9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5500">
                <a:solidFill>
                  <a:srgbClr val="53585F"/>
                </a:solidFill>
                <a:latin typeface="Poppins"/>
                <a:ea typeface="Poppins"/>
                <a:cs typeface="Poppins"/>
                <a:sym typeface="Poppins"/>
              </a:rPr>
              <a:t>QUESTIONS?</a:t>
            </a:r>
            <a:endParaRPr b="1" i="1" sz="5500">
              <a:solidFill>
                <a:srgbClr val="53585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">
  <p:cSld name="DEFAULT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6"/>
          <p:cNvPicPr preferRelativeResize="0"/>
          <p:nvPr/>
        </p:nvPicPr>
        <p:blipFill rotWithShape="1">
          <a:blip r:embed="rId2">
            <a:alphaModFix/>
          </a:blip>
          <a:srcRect b="0" l="0" r="19159" t="0"/>
          <a:stretch/>
        </p:blipFill>
        <p:spPr>
          <a:xfrm>
            <a:off x="0" y="686825"/>
            <a:ext cx="5098451" cy="4456675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6"/>
          <p:cNvSpPr txBox="1"/>
          <p:nvPr/>
        </p:nvSpPr>
        <p:spPr>
          <a:xfrm>
            <a:off x="3991150" y="1625250"/>
            <a:ext cx="4905300" cy="9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5500">
                <a:solidFill>
                  <a:srgbClr val="53585F"/>
                </a:solidFill>
                <a:latin typeface="Poppins"/>
                <a:ea typeface="Poppins"/>
                <a:cs typeface="Poppins"/>
                <a:sym typeface="Poppins"/>
              </a:rPr>
              <a:t>THANK YOU</a:t>
            </a:r>
            <a:endParaRPr b="1" i="1" sz="5500">
              <a:solidFill>
                <a:srgbClr val="53585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5" name="Google Shape;25;p6"/>
          <p:cNvPicPr preferRelativeResize="0"/>
          <p:nvPr/>
        </p:nvPicPr>
        <p:blipFill rotWithShape="1">
          <a:blip r:embed="rId3">
            <a:alphaModFix/>
          </a:blip>
          <a:srcRect b="12347" l="4941" r="68673" t="13627"/>
          <a:stretch/>
        </p:blipFill>
        <p:spPr>
          <a:xfrm>
            <a:off x="7929845" y="265400"/>
            <a:ext cx="966609" cy="946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sic">
  <p:cSld name="TITLE_1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7"/>
          <p:cNvSpPr txBox="1"/>
          <p:nvPr>
            <p:ph type="title"/>
          </p:nvPr>
        </p:nvSpPr>
        <p:spPr>
          <a:xfrm>
            <a:off x="311700" y="187825"/>
            <a:ext cx="8493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AA536"/>
              </a:buClr>
              <a:buSzPts val="1200"/>
              <a:buFont typeface="Poppins"/>
              <a:buChar char="●"/>
              <a:defRPr sz="1200">
                <a:solidFill>
                  <a:srgbClr val="EAA53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Poppins"/>
              <a:buChar char="○"/>
              <a:defRPr sz="1200"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Poppins"/>
              <a:buChar char="■"/>
              <a:defRPr sz="1200"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Poppins"/>
              <a:buChar char="●"/>
              <a:defRPr sz="1200"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Poppins"/>
              <a:buChar char="○"/>
              <a:defRPr sz="1200"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Poppins"/>
              <a:buChar char="■"/>
              <a:defRPr sz="1200"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Poppins"/>
              <a:buChar char="●"/>
              <a:defRPr sz="1200"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Poppins"/>
              <a:buChar char="○"/>
              <a:defRPr sz="1200"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Poppins"/>
              <a:buChar char="■"/>
              <a:defRPr sz="12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28" name="Google Shape;28;p7"/>
          <p:cNvSpPr txBox="1"/>
          <p:nvPr>
            <p:ph idx="2" type="title"/>
          </p:nvPr>
        </p:nvSpPr>
        <p:spPr>
          <a:xfrm>
            <a:off x="311700" y="456875"/>
            <a:ext cx="8493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Poppins"/>
              <a:buChar char="●"/>
              <a:defRPr sz="2800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Poppins"/>
              <a:buChar char="○"/>
              <a:defRPr sz="2800"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Poppins"/>
              <a:buChar char="■"/>
              <a:defRPr sz="2800"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Poppins"/>
              <a:buChar char="●"/>
              <a:defRPr sz="2800"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Poppins"/>
              <a:buChar char="○"/>
              <a:defRPr sz="2800"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Poppins"/>
              <a:buChar char="■"/>
              <a:defRPr sz="2800"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Poppins"/>
              <a:buChar char="●"/>
              <a:defRPr sz="2800"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Poppins"/>
              <a:buChar char="○"/>
              <a:defRPr sz="2800"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Poppins"/>
              <a:buChar char="■"/>
              <a:defRPr sz="28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pic>
        <p:nvPicPr>
          <p:cNvPr id="29" name="Google Shape;29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5033025"/>
            <a:ext cx="9144000" cy="110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7"/>
          <p:cNvPicPr preferRelativeResize="0"/>
          <p:nvPr/>
        </p:nvPicPr>
        <p:blipFill rotWithShape="1">
          <a:blip r:embed="rId3">
            <a:alphaModFix/>
          </a:blip>
          <a:srcRect b="12347" l="4941" r="68673" t="13627"/>
          <a:stretch/>
        </p:blipFill>
        <p:spPr>
          <a:xfrm>
            <a:off x="8804771" y="4693621"/>
            <a:ext cx="293676" cy="287577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7"/>
          <p:cNvSpPr txBox="1"/>
          <p:nvPr>
            <p:ph idx="1" type="body"/>
          </p:nvPr>
        </p:nvSpPr>
        <p:spPr>
          <a:xfrm>
            <a:off x="311700" y="1270025"/>
            <a:ext cx="84930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429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429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429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429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429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429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429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429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ark Version">
  <p:cSld name="No Footer_1_2">
    <p:bg>
      <p:bgPr>
        <a:solidFill>
          <a:srgbClr val="181818"/>
        </a:solid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oogle Shape;33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394835" y="4502466"/>
            <a:ext cx="1703044" cy="593136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8"/>
          <p:cNvSpPr txBox="1"/>
          <p:nvPr>
            <p:ph type="title"/>
          </p:nvPr>
        </p:nvSpPr>
        <p:spPr>
          <a:xfrm>
            <a:off x="311700" y="187825"/>
            <a:ext cx="8493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AA536"/>
              </a:buClr>
              <a:buSzPts val="1200"/>
              <a:buFont typeface="Poppins"/>
              <a:buChar char="●"/>
              <a:defRPr sz="1200">
                <a:solidFill>
                  <a:srgbClr val="EAA53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Poppins"/>
              <a:buChar char="○"/>
              <a:defRPr sz="1200"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Poppins"/>
              <a:buChar char="■"/>
              <a:defRPr sz="1200"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Poppins"/>
              <a:buChar char="●"/>
              <a:defRPr sz="1200"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Poppins"/>
              <a:buChar char="○"/>
              <a:defRPr sz="1200"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Poppins"/>
              <a:buChar char="■"/>
              <a:defRPr sz="1200"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Poppins"/>
              <a:buChar char="●"/>
              <a:defRPr sz="1200"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Poppins"/>
              <a:buChar char="○"/>
              <a:defRPr sz="1200"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Poppins"/>
              <a:buChar char="■"/>
              <a:defRPr sz="12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35" name="Google Shape;35;p8"/>
          <p:cNvSpPr txBox="1"/>
          <p:nvPr>
            <p:ph idx="2" type="title"/>
          </p:nvPr>
        </p:nvSpPr>
        <p:spPr>
          <a:xfrm>
            <a:off x="311700" y="456875"/>
            <a:ext cx="8493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ppins"/>
              <a:buChar char="●"/>
              <a:defRPr sz="2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ppins"/>
              <a:buChar char="○"/>
              <a:defRPr sz="2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ppins"/>
              <a:buChar char="■"/>
              <a:defRPr sz="2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ppins"/>
              <a:buChar char="●"/>
              <a:defRPr sz="2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ppins"/>
              <a:buChar char="○"/>
              <a:defRPr sz="2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ppins"/>
              <a:buChar char="■"/>
              <a:defRPr sz="2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ppins"/>
              <a:buChar char="●"/>
              <a:defRPr sz="2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ppins"/>
              <a:buChar char="○"/>
              <a:defRPr sz="2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ppins"/>
              <a:buChar char="■"/>
              <a:defRPr sz="2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36" name="Google Shape;36;p8"/>
          <p:cNvSpPr txBox="1"/>
          <p:nvPr>
            <p:ph idx="1" type="body"/>
          </p:nvPr>
        </p:nvSpPr>
        <p:spPr>
          <a:xfrm>
            <a:off x="311700" y="1270025"/>
            <a:ext cx="84930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"/>
              <a:buChar char="●"/>
              <a:defRPr sz="1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429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"/>
              <a:buChar char="○"/>
              <a:defRPr sz="1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429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"/>
              <a:buChar char="■"/>
              <a:defRPr sz="1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429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"/>
              <a:buChar char="●"/>
              <a:defRPr sz="1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429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"/>
              <a:buChar char="○"/>
              <a:defRPr sz="1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429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"/>
              <a:buChar char="■"/>
              <a:defRPr sz="1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429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"/>
              <a:buChar char="●"/>
              <a:defRPr sz="1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429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"/>
              <a:buChar char="○"/>
              <a:defRPr sz="1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429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"/>
              <a:buChar char="■"/>
              <a:defRPr sz="1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CUSTOM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 txBox="1"/>
          <p:nvPr/>
        </p:nvSpPr>
        <p:spPr>
          <a:xfrm>
            <a:off x="1456093" y="1458063"/>
            <a:ext cx="822000" cy="86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Poppins Medium"/>
                <a:ea typeface="Poppins Medium"/>
                <a:cs typeface="Poppins Medium"/>
                <a:sym typeface="Poppins Medium"/>
              </a:rPr>
              <a:t>01</a:t>
            </a:r>
            <a:endParaRPr sz="2800"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39" name="Google Shape;39;p9"/>
          <p:cNvSpPr/>
          <p:nvPr/>
        </p:nvSpPr>
        <p:spPr>
          <a:xfrm>
            <a:off x="4707523" y="2314325"/>
            <a:ext cx="2821500" cy="32100"/>
          </a:xfrm>
          <a:prstGeom prst="rect">
            <a:avLst/>
          </a:prstGeom>
          <a:solidFill>
            <a:srgbClr val="FECB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B5AA"/>
              </a:solidFill>
            </a:endParaRPr>
          </a:p>
        </p:txBody>
      </p:sp>
      <p:sp>
        <p:nvSpPr>
          <p:cNvPr id="40" name="Google Shape;40;p9"/>
          <p:cNvSpPr/>
          <p:nvPr/>
        </p:nvSpPr>
        <p:spPr>
          <a:xfrm>
            <a:off x="1513623" y="2314325"/>
            <a:ext cx="2821500" cy="32100"/>
          </a:xfrm>
          <a:prstGeom prst="rect">
            <a:avLst/>
          </a:prstGeom>
          <a:solidFill>
            <a:srgbClr val="FECB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B5AA"/>
              </a:solidFill>
            </a:endParaRPr>
          </a:p>
        </p:txBody>
      </p:sp>
      <p:sp>
        <p:nvSpPr>
          <p:cNvPr id="41" name="Google Shape;41;p9"/>
          <p:cNvSpPr/>
          <p:nvPr/>
        </p:nvSpPr>
        <p:spPr>
          <a:xfrm>
            <a:off x="4707523" y="3251425"/>
            <a:ext cx="2821500" cy="32100"/>
          </a:xfrm>
          <a:prstGeom prst="rect">
            <a:avLst/>
          </a:prstGeom>
          <a:solidFill>
            <a:srgbClr val="FECB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B5AA"/>
              </a:solidFill>
            </a:endParaRPr>
          </a:p>
        </p:txBody>
      </p:sp>
      <p:sp>
        <p:nvSpPr>
          <p:cNvPr id="42" name="Google Shape;42;p9"/>
          <p:cNvSpPr/>
          <p:nvPr/>
        </p:nvSpPr>
        <p:spPr>
          <a:xfrm>
            <a:off x="1513623" y="3251425"/>
            <a:ext cx="2821500" cy="32100"/>
          </a:xfrm>
          <a:prstGeom prst="rect">
            <a:avLst/>
          </a:prstGeom>
          <a:solidFill>
            <a:srgbClr val="FECB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B5AA"/>
              </a:solidFill>
            </a:endParaRPr>
          </a:p>
        </p:txBody>
      </p:sp>
      <p:sp>
        <p:nvSpPr>
          <p:cNvPr id="43" name="Google Shape;43;p9"/>
          <p:cNvSpPr/>
          <p:nvPr/>
        </p:nvSpPr>
        <p:spPr>
          <a:xfrm>
            <a:off x="4707523" y="4188525"/>
            <a:ext cx="2821500" cy="32100"/>
          </a:xfrm>
          <a:prstGeom prst="rect">
            <a:avLst/>
          </a:prstGeom>
          <a:solidFill>
            <a:srgbClr val="FECB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B5AA"/>
              </a:solidFill>
            </a:endParaRPr>
          </a:p>
        </p:txBody>
      </p:sp>
      <p:sp>
        <p:nvSpPr>
          <p:cNvPr id="44" name="Google Shape;44;p9"/>
          <p:cNvSpPr/>
          <p:nvPr/>
        </p:nvSpPr>
        <p:spPr>
          <a:xfrm>
            <a:off x="1513623" y="4188525"/>
            <a:ext cx="2821500" cy="32100"/>
          </a:xfrm>
          <a:prstGeom prst="rect">
            <a:avLst/>
          </a:prstGeom>
          <a:solidFill>
            <a:srgbClr val="FECB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B5AA"/>
              </a:solidFill>
            </a:endParaRPr>
          </a:p>
        </p:txBody>
      </p:sp>
      <p:sp>
        <p:nvSpPr>
          <p:cNvPr id="45" name="Google Shape;45;p9"/>
          <p:cNvSpPr txBox="1"/>
          <p:nvPr/>
        </p:nvSpPr>
        <p:spPr>
          <a:xfrm>
            <a:off x="1456093" y="2372525"/>
            <a:ext cx="822000" cy="86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Poppins Medium"/>
                <a:ea typeface="Poppins Medium"/>
                <a:cs typeface="Poppins Medium"/>
                <a:sym typeface="Poppins Medium"/>
              </a:rPr>
              <a:t>03</a:t>
            </a:r>
            <a:endParaRPr sz="2800"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46" name="Google Shape;46;p9"/>
          <p:cNvSpPr txBox="1"/>
          <p:nvPr/>
        </p:nvSpPr>
        <p:spPr>
          <a:xfrm>
            <a:off x="1456093" y="3302950"/>
            <a:ext cx="822000" cy="86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Poppins Medium"/>
                <a:ea typeface="Poppins Medium"/>
                <a:cs typeface="Poppins Medium"/>
                <a:sym typeface="Poppins Medium"/>
              </a:rPr>
              <a:t>05</a:t>
            </a:r>
            <a:endParaRPr sz="2800"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47" name="Google Shape;47;p9"/>
          <p:cNvSpPr txBox="1"/>
          <p:nvPr/>
        </p:nvSpPr>
        <p:spPr>
          <a:xfrm>
            <a:off x="4656493" y="1458063"/>
            <a:ext cx="822000" cy="86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Poppins Medium"/>
                <a:ea typeface="Poppins Medium"/>
                <a:cs typeface="Poppins Medium"/>
                <a:sym typeface="Poppins Medium"/>
              </a:rPr>
              <a:t>02</a:t>
            </a:r>
            <a:endParaRPr sz="2800"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48" name="Google Shape;48;p9"/>
          <p:cNvSpPr txBox="1"/>
          <p:nvPr/>
        </p:nvSpPr>
        <p:spPr>
          <a:xfrm>
            <a:off x="4656493" y="2372525"/>
            <a:ext cx="822000" cy="86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Poppins Medium"/>
                <a:ea typeface="Poppins Medium"/>
                <a:cs typeface="Poppins Medium"/>
                <a:sym typeface="Poppins Medium"/>
              </a:rPr>
              <a:t>04</a:t>
            </a:r>
            <a:endParaRPr sz="2800"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49" name="Google Shape;49;p9"/>
          <p:cNvSpPr txBox="1"/>
          <p:nvPr/>
        </p:nvSpPr>
        <p:spPr>
          <a:xfrm>
            <a:off x="4656493" y="3302950"/>
            <a:ext cx="822000" cy="86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Poppins Medium"/>
                <a:ea typeface="Poppins Medium"/>
                <a:cs typeface="Poppins Medium"/>
                <a:sym typeface="Poppins Medium"/>
              </a:rPr>
              <a:t>06</a:t>
            </a:r>
            <a:endParaRPr sz="2800"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pic>
        <p:nvPicPr>
          <p:cNvPr id="50" name="Google Shape;50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5033025"/>
            <a:ext cx="9144000" cy="110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51;p9"/>
          <p:cNvPicPr preferRelativeResize="0"/>
          <p:nvPr/>
        </p:nvPicPr>
        <p:blipFill rotWithShape="1">
          <a:blip r:embed="rId3">
            <a:alphaModFix/>
          </a:blip>
          <a:srcRect b="12347" l="4941" r="68673" t="13627"/>
          <a:stretch/>
        </p:blipFill>
        <p:spPr>
          <a:xfrm>
            <a:off x="8804771" y="4693621"/>
            <a:ext cx="293676" cy="287577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9"/>
          <p:cNvSpPr txBox="1"/>
          <p:nvPr>
            <p:ph type="title"/>
          </p:nvPr>
        </p:nvSpPr>
        <p:spPr>
          <a:xfrm>
            <a:off x="311700" y="187825"/>
            <a:ext cx="8493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AA536"/>
              </a:buClr>
              <a:buSzPts val="1200"/>
              <a:buFont typeface="Poppins"/>
              <a:buChar char="●"/>
              <a:defRPr sz="1200">
                <a:solidFill>
                  <a:srgbClr val="EAA53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Poppins"/>
              <a:buChar char="○"/>
              <a:defRPr sz="1200"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Poppins"/>
              <a:buChar char="■"/>
              <a:defRPr sz="1200"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Poppins"/>
              <a:buChar char="●"/>
              <a:defRPr sz="1200"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Poppins"/>
              <a:buChar char="○"/>
              <a:defRPr sz="1200"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Poppins"/>
              <a:buChar char="■"/>
              <a:defRPr sz="1200"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Poppins"/>
              <a:buChar char="●"/>
              <a:defRPr sz="1200"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Poppins"/>
              <a:buChar char="○"/>
              <a:defRPr sz="1200"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Poppins"/>
              <a:buChar char="■"/>
              <a:defRPr sz="12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53" name="Google Shape;53;p9"/>
          <p:cNvSpPr txBox="1"/>
          <p:nvPr>
            <p:ph idx="2" type="title"/>
          </p:nvPr>
        </p:nvSpPr>
        <p:spPr>
          <a:xfrm>
            <a:off x="311700" y="456875"/>
            <a:ext cx="8493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Poppins"/>
              <a:buChar char="●"/>
              <a:defRPr sz="2800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Poppins"/>
              <a:buChar char="○"/>
              <a:defRPr sz="2800"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Poppins"/>
              <a:buChar char="■"/>
              <a:defRPr sz="2800"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Poppins"/>
              <a:buChar char="●"/>
              <a:defRPr sz="2800"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Poppins"/>
              <a:buChar char="○"/>
              <a:defRPr sz="2800"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Poppins"/>
              <a:buChar char="■"/>
              <a:defRPr sz="2800"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Poppins"/>
              <a:buChar char="●"/>
              <a:defRPr sz="2800"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Poppins"/>
              <a:buChar char="○"/>
              <a:defRPr sz="2800"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Poppins"/>
              <a:buChar char="■"/>
              <a:defRPr sz="28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54" name="Google Shape;54;p9"/>
          <p:cNvSpPr txBox="1"/>
          <p:nvPr>
            <p:ph idx="3" type="title"/>
          </p:nvPr>
        </p:nvSpPr>
        <p:spPr>
          <a:xfrm>
            <a:off x="2122025" y="1728216"/>
            <a:ext cx="2365500" cy="32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Poppins"/>
              <a:buChar char="●"/>
              <a:defRPr sz="1200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Poppins"/>
              <a:buChar char="○"/>
              <a:defRPr sz="1200"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Poppins"/>
              <a:buChar char="■"/>
              <a:defRPr sz="1200"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Poppins"/>
              <a:buChar char="●"/>
              <a:defRPr sz="1200"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Poppins"/>
              <a:buChar char="○"/>
              <a:defRPr sz="1200"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Poppins"/>
              <a:buChar char="■"/>
              <a:defRPr sz="1200"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Poppins"/>
              <a:buChar char="●"/>
              <a:defRPr sz="1200"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Poppins"/>
              <a:buChar char="○"/>
              <a:defRPr sz="1200"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Poppins"/>
              <a:buChar char="■"/>
              <a:defRPr sz="12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55" name="Google Shape;55;p9"/>
          <p:cNvSpPr txBox="1"/>
          <p:nvPr>
            <p:ph idx="4" type="title"/>
          </p:nvPr>
        </p:nvSpPr>
        <p:spPr>
          <a:xfrm>
            <a:off x="2122025" y="2642616"/>
            <a:ext cx="2365500" cy="32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Poppins"/>
              <a:buChar char="●"/>
              <a:defRPr sz="1200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Poppins"/>
              <a:buChar char="○"/>
              <a:defRPr sz="1200"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Poppins"/>
              <a:buChar char="■"/>
              <a:defRPr sz="1200"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Poppins"/>
              <a:buChar char="●"/>
              <a:defRPr sz="1200"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Poppins"/>
              <a:buChar char="○"/>
              <a:defRPr sz="1200"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Poppins"/>
              <a:buChar char="■"/>
              <a:defRPr sz="1200"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Poppins"/>
              <a:buChar char="●"/>
              <a:defRPr sz="1200"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Poppins"/>
              <a:buChar char="○"/>
              <a:defRPr sz="1200"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Poppins"/>
              <a:buChar char="■"/>
              <a:defRPr sz="12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56" name="Google Shape;56;p9"/>
          <p:cNvSpPr txBox="1"/>
          <p:nvPr>
            <p:ph idx="5" type="title"/>
          </p:nvPr>
        </p:nvSpPr>
        <p:spPr>
          <a:xfrm>
            <a:off x="5322425" y="1728216"/>
            <a:ext cx="2365500" cy="32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Poppins"/>
              <a:buChar char="●"/>
              <a:defRPr sz="1200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Poppins"/>
              <a:buChar char="○"/>
              <a:defRPr sz="1200"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Poppins"/>
              <a:buChar char="■"/>
              <a:defRPr sz="1200"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Poppins"/>
              <a:buChar char="●"/>
              <a:defRPr sz="1200"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Poppins"/>
              <a:buChar char="○"/>
              <a:defRPr sz="1200"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Poppins"/>
              <a:buChar char="■"/>
              <a:defRPr sz="1200"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Poppins"/>
              <a:buChar char="●"/>
              <a:defRPr sz="1200"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Poppins"/>
              <a:buChar char="○"/>
              <a:defRPr sz="1200"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Poppins"/>
              <a:buChar char="■"/>
              <a:defRPr sz="12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57" name="Google Shape;57;p9"/>
          <p:cNvSpPr txBox="1"/>
          <p:nvPr>
            <p:ph idx="6" type="title"/>
          </p:nvPr>
        </p:nvSpPr>
        <p:spPr>
          <a:xfrm>
            <a:off x="5321808" y="2642616"/>
            <a:ext cx="2365500" cy="32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Poppins"/>
              <a:buChar char="●"/>
              <a:defRPr sz="1200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Poppins"/>
              <a:buChar char="○"/>
              <a:defRPr sz="1200"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Poppins"/>
              <a:buChar char="■"/>
              <a:defRPr sz="1200"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Poppins"/>
              <a:buChar char="●"/>
              <a:defRPr sz="1200"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Poppins"/>
              <a:buChar char="○"/>
              <a:defRPr sz="1200"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Poppins"/>
              <a:buChar char="■"/>
              <a:defRPr sz="1200"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Poppins"/>
              <a:buChar char="●"/>
              <a:defRPr sz="1200"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Poppins"/>
              <a:buChar char="○"/>
              <a:defRPr sz="1200"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Poppins"/>
              <a:buChar char="■"/>
              <a:defRPr sz="12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58" name="Google Shape;58;p9"/>
          <p:cNvSpPr txBox="1"/>
          <p:nvPr>
            <p:ph idx="7" type="title"/>
          </p:nvPr>
        </p:nvSpPr>
        <p:spPr>
          <a:xfrm>
            <a:off x="2122025" y="3575304"/>
            <a:ext cx="2365500" cy="32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Poppins"/>
              <a:buChar char="●"/>
              <a:defRPr sz="1200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Poppins"/>
              <a:buChar char="○"/>
              <a:defRPr sz="1200"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Poppins"/>
              <a:buChar char="■"/>
              <a:defRPr sz="1200"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Poppins"/>
              <a:buChar char="●"/>
              <a:defRPr sz="1200"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Poppins"/>
              <a:buChar char="○"/>
              <a:defRPr sz="1200"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Poppins"/>
              <a:buChar char="■"/>
              <a:defRPr sz="1200"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Poppins"/>
              <a:buChar char="●"/>
              <a:defRPr sz="1200"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Poppins"/>
              <a:buChar char="○"/>
              <a:defRPr sz="1200"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Poppins"/>
              <a:buChar char="■"/>
              <a:defRPr sz="12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59" name="Google Shape;59;p9"/>
          <p:cNvSpPr txBox="1"/>
          <p:nvPr>
            <p:ph idx="8" type="title"/>
          </p:nvPr>
        </p:nvSpPr>
        <p:spPr>
          <a:xfrm>
            <a:off x="5322425" y="3575529"/>
            <a:ext cx="2365500" cy="32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Poppins"/>
              <a:buChar char="●"/>
              <a:defRPr sz="1200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Poppins"/>
              <a:buChar char="○"/>
              <a:defRPr sz="1200"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Poppins"/>
              <a:buChar char="■"/>
              <a:defRPr sz="1200"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Poppins"/>
              <a:buChar char="●"/>
              <a:defRPr sz="1200"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Poppins"/>
              <a:buChar char="○"/>
              <a:defRPr sz="1200"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Poppins"/>
              <a:buChar char="■"/>
              <a:defRPr sz="1200"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Poppins"/>
              <a:buChar char="●"/>
              <a:defRPr sz="1200"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Poppins"/>
              <a:buChar char="○"/>
              <a:defRPr sz="1200"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Poppins"/>
              <a:buChar char="■"/>
              <a:defRPr sz="12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2">
  <p:cSld name="TITLE_2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9pPr>
          </a:lstStyle>
          <a:p/>
        </p:txBody>
      </p:sp>
      <p:sp>
        <p:nvSpPr>
          <p:cNvPr id="62" name="Google Shape;62;p1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3" name="Google Shape;6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0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Relationship Id="rId4" Type="http://schemas.openxmlformats.org/officeDocument/2006/relationships/image" Target="../media/image13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png"/><Relationship Id="rId4" Type="http://schemas.openxmlformats.org/officeDocument/2006/relationships/hyperlink" Target="http://www.coindesk.com/information/how-to-set-up-a-miner/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4.png"/><Relationship Id="rId4" Type="http://schemas.openxmlformats.org/officeDocument/2006/relationships/image" Target="../media/image1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7.png"/><Relationship Id="rId4" Type="http://schemas.openxmlformats.org/officeDocument/2006/relationships/image" Target="../media/image1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3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1.jp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4.png"/><Relationship Id="rId4" Type="http://schemas.openxmlformats.org/officeDocument/2006/relationships/image" Target="../media/image22.jpg"/><Relationship Id="rId5" Type="http://schemas.openxmlformats.org/officeDocument/2006/relationships/image" Target="../media/image29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1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30.png"/><Relationship Id="rId6" Type="http://schemas.openxmlformats.org/officeDocument/2006/relationships/image" Target="../media/image2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0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30.png"/><Relationship Id="rId6" Type="http://schemas.openxmlformats.org/officeDocument/2006/relationships/image" Target="../media/image28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30.png"/><Relationship Id="rId6" Type="http://schemas.openxmlformats.org/officeDocument/2006/relationships/image" Target="../media/image28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9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38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38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jpg"/><Relationship Id="rId4" Type="http://schemas.openxmlformats.org/officeDocument/2006/relationships/image" Target="../media/image7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Relationship Id="rId4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0" name="Google Shape;70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83325" y="-45775"/>
            <a:ext cx="9295349" cy="5226451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1"/>
          <p:cNvSpPr txBox="1"/>
          <p:nvPr/>
        </p:nvSpPr>
        <p:spPr>
          <a:xfrm>
            <a:off x="2640125" y="1293775"/>
            <a:ext cx="6192300" cy="9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37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ETHEREUM &amp; SMART CONTRACTS:</a:t>
            </a:r>
            <a:endParaRPr b="1" i="1" sz="37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2" name="Google Shape;72;p11"/>
          <p:cNvSpPr txBox="1"/>
          <p:nvPr/>
        </p:nvSpPr>
        <p:spPr>
          <a:xfrm>
            <a:off x="2987125" y="2649875"/>
            <a:ext cx="57948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400">
                <a:solidFill>
                  <a:srgbClr val="FFEBAF"/>
                </a:solidFill>
                <a:latin typeface="Poppins"/>
                <a:ea typeface="Poppins"/>
                <a:cs typeface="Poppins"/>
                <a:sym typeface="Poppins"/>
              </a:rPr>
              <a:t>Merkezi Olmayan Bir Gelecek</a:t>
            </a:r>
            <a:endParaRPr b="1" i="1" sz="2400">
              <a:solidFill>
                <a:srgbClr val="FFEBA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0"/>
          <p:cNvSpPr txBox="1"/>
          <p:nvPr>
            <p:ph type="title"/>
          </p:nvPr>
        </p:nvSpPr>
        <p:spPr>
          <a:xfrm>
            <a:off x="311700" y="187825"/>
            <a:ext cx="8493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Ethereum</a:t>
            </a:r>
            <a:endParaRPr/>
          </a:p>
        </p:txBody>
      </p:sp>
      <p:sp>
        <p:nvSpPr>
          <p:cNvPr id="166" name="Google Shape;166;p20"/>
          <p:cNvSpPr txBox="1"/>
          <p:nvPr>
            <p:ph idx="2" type="title"/>
          </p:nvPr>
        </p:nvSpPr>
        <p:spPr>
          <a:xfrm>
            <a:off x="300800" y="378350"/>
            <a:ext cx="8364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424242"/>
                </a:solidFill>
                <a:latin typeface="Proxima Nova"/>
                <a:ea typeface="Proxima Nova"/>
                <a:cs typeface="Proxima Nova"/>
                <a:sym typeface="Proxima Nova"/>
              </a:rPr>
              <a:t>Ethereum</a:t>
            </a:r>
            <a:endParaRPr b="1" sz="3000"/>
          </a:p>
        </p:txBody>
      </p:sp>
      <p:sp>
        <p:nvSpPr>
          <p:cNvPr id="167" name="Google Shape;167;p20"/>
          <p:cNvSpPr txBox="1"/>
          <p:nvPr/>
        </p:nvSpPr>
        <p:spPr>
          <a:xfrm>
            <a:off x="388575" y="838700"/>
            <a:ext cx="7588800" cy="37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424242"/>
                </a:solidFill>
                <a:latin typeface="Proxima Nova"/>
                <a:ea typeface="Proxima Nova"/>
                <a:cs typeface="Proxima Nova"/>
                <a:sym typeface="Proxima Nova"/>
              </a:rPr>
              <a:t>Uygulama </a:t>
            </a:r>
            <a:endParaRPr b="1" sz="1500">
              <a:solidFill>
                <a:srgbClr val="42424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23850" lvl="0" marL="457200" rtl="0" algn="l">
              <a:spcBef>
                <a:spcPts val="400"/>
              </a:spcBef>
              <a:spcAft>
                <a:spcPts val="0"/>
              </a:spcAft>
              <a:buClr>
                <a:srgbClr val="424242"/>
              </a:buClr>
              <a:buSzPts val="1500"/>
              <a:buFont typeface="Proxima Nova"/>
              <a:buChar char="●"/>
            </a:pPr>
            <a:r>
              <a:rPr lang="en" sz="1500">
                <a:solidFill>
                  <a:srgbClr val="424242"/>
                </a:solidFill>
                <a:latin typeface="Proxima Nova"/>
                <a:ea typeface="Proxima Nova"/>
                <a:cs typeface="Proxima Nova"/>
                <a:sym typeface="Proxima Nova"/>
              </a:rPr>
              <a:t>Blok oluşturma süresi: ~13 sn (Ethereum) vs ~10 dk (Bitcoin)</a:t>
            </a:r>
            <a:endParaRPr sz="1500">
              <a:solidFill>
                <a:srgbClr val="42424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500"/>
              <a:buFont typeface="Proxima Nova"/>
              <a:buChar char="●"/>
            </a:pPr>
            <a:r>
              <a:rPr lang="en" sz="1500">
                <a:solidFill>
                  <a:srgbClr val="424242"/>
                </a:solidFill>
                <a:latin typeface="Proxima Nova"/>
                <a:ea typeface="Proxima Nova"/>
                <a:cs typeface="Proxima Nova"/>
                <a:sym typeface="Proxima Nova"/>
              </a:rPr>
              <a:t>Döviz kuru:</a:t>
            </a:r>
            <a:endParaRPr sz="1500">
              <a:solidFill>
                <a:srgbClr val="42424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424242"/>
                </a:solidFill>
                <a:latin typeface="Proxima Nova"/>
                <a:ea typeface="Proxima Nova"/>
                <a:cs typeface="Proxima Nova"/>
                <a:sym typeface="Proxima Nova"/>
              </a:rPr>
              <a:t>$31141 USD (15.5.2022)</a:t>
            </a:r>
            <a:endParaRPr sz="1500">
              <a:solidFill>
                <a:srgbClr val="42424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424242"/>
                </a:solidFill>
                <a:latin typeface="Proxima Nova"/>
                <a:ea typeface="Proxima Nova"/>
                <a:cs typeface="Proxima Nova"/>
                <a:sym typeface="Proxima Nova"/>
              </a:rPr>
              <a:t>2133 USD (15.5.2022)</a:t>
            </a:r>
            <a:endParaRPr sz="1500">
              <a:solidFill>
                <a:srgbClr val="42424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42424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228600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500">
              <a:solidFill>
                <a:srgbClr val="42424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68" name="Google Shape;16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4500" y="2295400"/>
            <a:ext cx="5057848" cy="2648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1"/>
          <p:cNvSpPr txBox="1"/>
          <p:nvPr/>
        </p:nvSpPr>
        <p:spPr>
          <a:xfrm>
            <a:off x="234755" y="4554328"/>
            <a:ext cx="20118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300" lIns="34300" spcFirstLastPara="1" rIns="34300" wrap="square" tIns="343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Poppins"/>
                <a:ea typeface="Poppins"/>
                <a:cs typeface="Poppins"/>
                <a:sym typeface="Poppins"/>
              </a:rPr>
              <a:t>AUTHOR: JANICE NG</a:t>
            </a:r>
            <a:endParaRPr sz="900">
              <a:solidFill>
                <a:srgbClr val="B7B7B7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74" name="Google Shape;174;p21"/>
          <p:cNvSpPr txBox="1"/>
          <p:nvPr>
            <p:ph type="title"/>
          </p:nvPr>
        </p:nvSpPr>
        <p:spPr>
          <a:xfrm>
            <a:off x="311700" y="187825"/>
            <a:ext cx="8493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Ethereum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21"/>
          <p:cNvSpPr txBox="1"/>
          <p:nvPr>
            <p:ph idx="2" type="title"/>
          </p:nvPr>
        </p:nvSpPr>
        <p:spPr>
          <a:xfrm>
            <a:off x="311700" y="456875"/>
            <a:ext cx="8364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Ethereum vs Bitcoin...Fark nedir?</a:t>
            </a:r>
            <a:endParaRPr/>
          </a:p>
        </p:txBody>
      </p:sp>
      <p:sp>
        <p:nvSpPr>
          <p:cNvPr id="176" name="Google Shape;176;p21"/>
          <p:cNvSpPr txBox="1"/>
          <p:nvPr/>
        </p:nvSpPr>
        <p:spPr>
          <a:xfrm>
            <a:off x="442700" y="1200150"/>
            <a:ext cx="5899500" cy="31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3429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77" name="Google Shape;177;p21"/>
          <p:cNvSpPr txBox="1"/>
          <p:nvPr/>
        </p:nvSpPr>
        <p:spPr>
          <a:xfrm>
            <a:off x="1018950" y="1599823"/>
            <a:ext cx="3119100" cy="29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8400">
            <a:noAutofit/>
          </a:bodyPr>
          <a:lstStyle/>
          <a:p>
            <a:pPr indent="0" lvl="0" marL="635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24242"/>
                </a:solidFill>
                <a:latin typeface="Proxima Nova"/>
                <a:ea typeface="Proxima Nova"/>
                <a:cs typeface="Proxima Nova"/>
                <a:sym typeface="Proxima Nova"/>
              </a:rPr>
              <a:t>Bitcoin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55600" lvl="0" marL="3683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424242"/>
              </a:buClr>
              <a:buSzPts val="1600"/>
              <a:buFont typeface="Proxima Nova"/>
              <a:buChar char="●"/>
            </a:pPr>
            <a:r>
              <a:rPr lang="en" sz="1600">
                <a:solidFill>
                  <a:srgbClr val="424242"/>
                </a:solidFill>
                <a:latin typeface="Proxima Nova"/>
                <a:ea typeface="Proxima Nova"/>
                <a:cs typeface="Proxima Nova"/>
                <a:sym typeface="Proxima Nova"/>
              </a:rPr>
              <a:t>İlk başarılı kripto para birimi</a:t>
            </a:r>
            <a:endParaRPr sz="1600">
              <a:solidFill>
                <a:srgbClr val="42424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55600" lvl="0" marL="3683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424242"/>
              </a:buClr>
              <a:buSzPts val="1600"/>
              <a:buFont typeface="Proxima Nova"/>
              <a:buChar char="●"/>
            </a:pPr>
            <a:r>
              <a:rPr lang="en" sz="1600">
                <a:solidFill>
                  <a:srgbClr val="424242"/>
                </a:solidFill>
                <a:latin typeface="Proxima Nova"/>
                <a:ea typeface="Proxima Nova"/>
                <a:cs typeface="Proxima Nova"/>
                <a:sym typeface="Proxima Nova"/>
              </a:rPr>
              <a:t>Güvenilmez</a:t>
            </a:r>
            <a:endParaRPr sz="1600">
              <a:solidFill>
                <a:srgbClr val="42424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55600" lvl="0" marL="3683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424242"/>
              </a:buClr>
              <a:buSzPts val="1600"/>
              <a:buFont typeface="Proxima Nova"/>
              <a:buChar char="●"/>
            </a:pPr>
            <a:r>
              <a:rPr lang="en" sz="1600">
                <a:solidFill>
                  <a:srgbClr val="424242"/>
                </a:solidFill>
                <a:latin typeface="Proxima Nova"/>
                <a:ea typeface="Proxima Nova"/>
                <a:cs typeface="Proxima Nova"/>
                <a:sym typeface="Proxima Nova"/>
              </a:rPr>
              <a:t>Değişmez</a:t>
            </a:r>
            <a:endParaRPr sz="1600">
              <a:solidFill>
                <a:srgbClr val="42424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55600" lvl="0" marL="3683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424242"/>
              </a:buClr>
              <a:buSzPts val="1600"/>
              <a:buFont typeface="Proxima Nova"/>
              <a:buChar char="●"/>
            </a:pPr>
            <a:r>
              <a:rPr lang="en" sz="1600">
                <a:solidFill>
                  <a:srgbClr val="424242"/>
                </a:solidFill>
                <a:latin typeface="Proxima Nova"/>
                <a:ea typeface="Proxima Nova"/>
                <a:cs typeface="Proxima Nova"/>
                <a:sym typeface="Proxima Nova"/>
              </a:rPr>
              <a:t>Sansürsüz</a:t>
            </a:r>
            <a:endParaRPr sz="1600">
              <a:solidFill>
                <a:srgbClr val="42424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55600" lvl="0" marL="3683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424242"/>
              </a:buClr>
              <a:buSzPts val="1600"/>
              <a:buFont typeface="Proxima Nova"/>
              <a:buChar char="●"/>
            </a:pPr>
            <a:r>
              <a:rPr lang="en" sz="1600">
                <a:solidFill>
                  <a:srgbClr val="424242"/>
                </a:solidFill>
                <a:latin typeface="Proxima Nova"/>
                <a:ea typeface="Proxima Nova"/>
                <a:cs typeface="Proxima Nova"/>
                <a:sym typeface="Proxima Nova"/>
              </a:rPr>
              <a:t>Takma isim</a:t>
            </a:r>
            <a:endParaRPr sz="1600">
              <a:solidFill>
                <a:srgbClr val="42424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55600" lvl="0" marL="3683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424242"/>
              </a:buClr>
              <a:buSzPts val="1600"/>
              <a:buFont typeface="Proxima Nova"/>
              <a:buChar char="●"/>
            </a:pPr>
            <a:r>
              <a:rPr lang="en" sz="1600">
                <a:solidFill>
                  <a:srgbClr val="424242"/>
                </a:solidFill>
                <a:latin typeface="Proxima Nova"/>
                <a:ea typeface="Proxima Nova"/>
                <a:cs typeface="Proxima Nova"/>
                <a:sym typeface="Proxima Nova"/>
              </a:rPr>
              <a:t>Merkezi bir başarısızlık noktası yok</a:t>
            </a:r>
            <a:endParaRPr sz="1600">
              <a:solidFill>
                <a:srgbClr val="42424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55600" lvl="0" marL="3683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424242"/>
              </a:buClr>
              <a:buSzPts val="1600"/>
              <a:buFont typeface="Proxima Nova"/>
              <a:buChar char="●"/>
            </a:pPr>
            <a:r>
              <a:rPr lang="en" sz="1600">
                <a:solidFill>
                  <a:srgbClr val="424242"/>
                </a:solidFill>
                <a:latin typeface="Proxima Nova"/>
                <a:ea typeface="Proxima Nova"/>
                <a:cs typeface="Proxima Nova"/>
                <a:sym typeface="Proxima Nova"/>
              </a:rPr>
              <a:t>Bir-CPU-Bir-Oy</a:t>
            </a:r>
            <a:endParaRPr sz="1600">
              <a:solidFill>
                <a:srgbClr val="42424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3683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2424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8" name="Google Shape;178;p21"/>
          <p:cNvSpPr/>
          <p:nvPr/>
        </p:nvSpPr>
        <p:spPr>
          <a:xfrm>
            <a:off x="723698" y="1524946"/>
            <a:ext cx="7651200" cy="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19991" y="0"/>
                </a:lnTo>
              </a:path>
            </a:pathLst>
          </a:custGeom>
          <a:noFill/>
          <a:ln cap="flat" cmpd="sng" w="380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9" name="Google Shape;179;p21"/>
          <p:cNvSpPr txBox="1"/>
          <p:nvPr/>
        </p:nvSpPr>
        <p:spPr>
          <a:xfrm>
            <a:off x="2435776" y="951050"/>
            <a:ext cx="5274600" cy="5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24242"/>
                </a:solidFill>
                <a:latin typeface="Poppins"/>
                <a:ea typeface="Poppins"/>
                <a:cs typeface="Poppins"/>
                <a:sym typeface="Poppins"/>
              </a:rPr>
              <a:t>KİM KAZANIR?</a:t>
            </a:r>
            <a:endParaRPr b="1" sz="3600">
              <a:solidFill>
                <a:srgbClr val="42424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80" name="Google Shape;180;p21"/>
          <p:cNvSpPr/>
          <p:nvPr/>
        </p:nvSpPr>
        <p:spPr>
          <a:xfrm>
            <a:off x="4483091" y="1516046"/>
            <a:ext cx="0" cy="2813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0" y="119987"/>
                </a:lnTo>
              </a:path>
            </a:pathLst>
          </a:custGeom>
          <a:noFill/>
          <a:ln cap="flat" cmpd="sng" w="380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1" name="Google Shape;181;p21"/>
          <p:cNvSpPr txBox="1"/>
          <p:nvPr/>
        </p:nvSpPr>
        <p:spPr>
          <a:xfrm>
            <a:off x="4828150" y="1649550"/>
            <a:ext cx="3333000" cy="24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8400">
            <a:noAutofit/>
          </a:bodyPr>
          <a:lstStyle/>
          <a:p>
            <a:pPr indent="0" lvl="0" marL="635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24242"/>
                </a:solidFill>
                <a:latin typeface="Proxima Nova"/>
                <a:ea typeface="Proxima Nova"/>
                <a:cs typeface="Proxima Nova"/>
                <a:sym typeface="Proxima Nova"/>
              </a:rPr>
              <a:t>Ethereum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2424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2424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424242"/>
                </a:solidFill>
                <a:latin typeface="Proxima Nova"/>
                <a:ea typeface="Proxima Nova"/>
                <a:cs typeface="Proxima Nova"/>
                <a:sym typeface="Proxima Nova"/>
              </a:rPr>
              <a:t>?</a:t>
            </a:r>
            <a:endParaRPr sz="1600">
              <a:solidFill>
                <a:srgbClr val="42424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2"/>
          <p:cNvSpPr txBox="1"/>
          <p:nvPr/>
        </p:nvSpPr>
        <p:spPr>
          <a:xfrm>
            <a:off x="234755" y="4554328"/>
            <a:ext cx="20118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300" lIns="34300" spcFirstLastPara="1" rIns="34300" wrap="square" tIns="343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Poppins"/>
                <a:ea typeface="Poppins"/>
                <a:cs typeface="Poppins"/>
                <a:sym typeface="Poppins"/>
              </a:rPr>
              <a:t>AUTHOR: JANICE NG</a:t>
            </a:r>
            <a:endParaRPr sz="900">
              <a:solidFill>
                <a:srgbClr val="B7B7B7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87" name="Google Shape;187;p22"/>
          <p:cNvSpPr txBox="1"/>
          <p:nvPr>
            <p:ph type="title"/>
          </p:nvPr>
        </p:nvSpPr>
        <p:spPr>
          <a:xfrm>
            <a:off x="311700" y="187825"/>
            <a:ext cx="8493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Ethereum</a:t>
            </a:r>
            <a:endParaRPr/>
          </a:p>
        </p:txBody>
      </p:sp>
      <p:sp>
        <p:nvSpPr>
          <p:cNvPr id="188" name="Google Shape;188;p22"/>
          <p:cNvSpPr txBox="1"/>
          <p:nvPr>
            <p:ph idx="2" type="title"/>
          </p:nvPr>
        </p:nvSpPr>
        <p:spPr>
          <a:xfrm>
            <a:off x="300800" y="378350"/>
            <a:ext cx="8364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Ethereum vs Bitcoin...What is the difference?</a:t>
            </a:r>
            <a:endParaRPr/>
          </a:p>
        </p:txBody>
      </p:sp>
      <p:sp>
        <p:nvSpPr>
          <p:cNvPr id="189" name="Google Shape;189;p22"/>
          <p:cNvSpPr txBox="1"/>
          <p:nvPr/>
        </p:nvSpPr>
        <p:spPr>
          <a:xfrm>
            <a:off x="1018950" y="1599825"/>
            <a:ext cx="3333000" cy="22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8400">
            <a:noAutofit/>
          </a:bodyPr>
          <a:lstStyle/>
          <a:p>
            <a:pPr indent="-349250" lvl="0" marL="368300" rtl="0" algn="l">
              <a:spcBef>
                <a:spcPts val="30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Poppins"/>
              <a:buChar char="●"/>
            </a:pPr>
            <a:r>
              <a:rPr lang="en" sz="15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Blok zincirlerinin “Altın Standardı”</a:t>
            </a:r>
            <a:endParaRPr sz="150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49250" lvl="0" marL="368300" rtl="0" algn="l">
              <a:spcBef>
                <a:spcPts val="30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Poppins"/>
              <a:buChar char="●"/>
            </a:pPr>
            <a:r>
              <a:rPr lang="en" sz="15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Varlık: Bitcoin</a:t>
            </a:r>
            <a:endParaRPr sz="150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36830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Bitcoin blok zincirinin birincil amacı</a:t>
            </a:r>
            <a:endParaRPr sz="150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49250" lvl="0" marL="368300" rtl="0" algn="l">
              <a:spcBef>
                <a:spcPts val="30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Poppins"/>
              <a:buChar char="●"/>
            </a:pPr>
            <a:r>
              <a:rPr lang="en" sz="15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Basit ve dayanıklı</a:t>
            </a:r>
            <a:endParaRPr sz="150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49250" lvl="0" marL="368300" rtl="0" algn="l">
              <a:spcBef>
                <a:spcPts val="30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Poppins"/>
              <a:buChar char="●"/>
            </a:pPr>
            <a:r>
              <a:rPr lang="en" sz="15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Turing-complete değil, yığın tabanlı, ilkel komut dosyası dili</a:t>
            </a:r>
            <a:endParaRPr sz="150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49250" lvl="0" marL="368300" rtl="0" algn="l">
              <a:spcBef>
                <a:spcPts val="30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Poppins"/>
              <a:buChar char="●"/>
            </a:pPr>
            <a:r>
              <a:rPr lang="en" sz="15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UTXO tabanlı</a:t>
            </a:r>
            <a:endParaRPr sz="150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36830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3683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90" name="Google Shape;190;p22"/>
          <p:cNvSpPr/>
          <p:nvPr/>
        </p:nvSpPr>
        <p:spPr>
          <a:xfrm>
            <a:off x="723698" y="1524946"/>
            <a:ext cx="7651200" cy="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19991" y="0"/>
                </a:lnTo>
              </a:path>
            </a:pathLst>
          </a:custGeom>
          <a:noFill/>
          <a:ln cap="flat" cmpd="sng" w="380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91" name="Google Shape;191;p22"/>
          <p:cNvSpPr txBox="1"/>
          <p:nvPr/>
        </p:nvSpPr>
        <p:spPr>
          <a:xfrm>
            <a:off x="1860300" y="951050"/>
            <a:ext cx="1650300" cy="5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424242"/>
                </a:solidFill>
                <a:latin typeface="Poppins"/>
                <a:ea typeface="Poppins"/>
                <a:cs typeface="Poppins"/>
                <a:sym typeface="Poppins"/>
              </a:rPr>
              <a:t>Bitcoin</a:t>
            </a:r>
            <a:endParaRPr sz="3000">
              <a:solidFill>
                <a:srgbClr val="42424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92" name="Google Shape;192;p22"/>
          <p:cNvSpPr/>
          <p:nvPr/>
        </p:nvSpPr>
        <p:spPr>
          <a:xfrm>
            <a:off x="4483091" y="1516046"/>
            <a:ext cx="0" cy="2813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0" y="119987"/>
                </a:lnTo>
              </a:path>
            </a:pathLst>
          </a:custGeom>
          <a:noFill/>
          <a:ln cap="flat" cmpd="sng" w="380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93" name="Google Shape;193;p22"/>
          <p:cNvSpPr txBox="1"/>
          <p:nvPr/>
        </p:nvSpPr>
        <p:spPr>
          <a:xfrm>
            <a:off x="5498050" y="951050"/>
            <a:ext cx="1961100" cy="5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424242"/>
                </a:solidFill>
                <a:latin typeface="Poppins"/>
                <a:ea typeface="Poppins"/>
                <a:cs typeface="Poppins"/>
                <a:sym typeface="Poppins"/>
              </a:rPr>
              <a:t>Ethereum</a:t>
            </a:r>
            <a:endParaRPr sz="3000">
              <a:solidFill>
                <a:srgbClr val="42424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94" name="Google Shape;194;p22"/>
          <p:cNvSpPr txBox="1"/>
          <p:nvPr/>
        </p:nvSpPr>
        <p:spPr>
          <a:xfrm>
            <a:off x="4865975" y="1671750"/>
            <a:ext cx="3333000" cy="22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8400">
            <a:noAutofit/>
          </a:bodyPr>
          <a:lstStyle/>
          <a:p>
            <a:pPr indent="-349250" lvl="0" marL="368300" rtl="0" algn="l">
              <a:spcBef>
                <a:spcPts val="700"/>
              </a:spcBef>
              <a:spcAft>
                <a:spcPts val="0"/>
              </a:spcAft>
              <a:buClr>
                <a:srgbClr val="424242"/>
              </a:buClr>
              <a:buSzPts val="1500"/>
              <a:buFont typeface="Poppins"/>
              <a:buChar char="●"/>
            </a:pPr>
            <a:r>
              <a:rPr lang="en" sz="1500">
                <a:solidFill>
                  <a:srgbClr val="434343"/>
                </a:solidFill>
                <a:highlight>
                  <a:schemeClr val="lt1"/>
                </a:highlight>
                <a:latin typeface="Poppins"/>
                <a:ea typeface="Poppins"/>
                <a:cs typeface="Poppins"/>
                <a:sym typeface="Poppins"/>
              </a:rPr>
              <a:t>Akıllı Sözleşme Blok Zinciri Platformu</a:t>
            </a:r>
            <a:endParaRPr sz="1500">
              <a:solidFill>
                <a:srgbClr val="434343"/>
              </a:solidFill>
              <a:highlight>
                <a:schemeClr val="lt1"/>
              </a:highlight>
              <a:latin typeface="Poppins"/>
              <a:ea typeface="Poppins"/>
              <a:cs typeface="Poppins"/>
              <a:sym typeface="Poppins"/>
            </a:endParaRPr>
          </a:p>
          <a:p>
            <a:pPr indent="-349250" lvl="0" marL="368300" rtl="0" algn="l">
              <a:spcBef>
                <a:spcPts val="700"/>
              </a:spcBef>
              <a:spcAft>
                <a:spcPts val="0"/>
              </a:spcAft>
              <a:buClr>
                <a:srgbClr val="424242"/>
              </a:buClr>
              <a:buSzPts val="1500"/>
              <a:buFont typeface="Poppins"/>
              <a:buChar char="●"/>
            </a:pPr>
            <a:r>
              <a:rPr lang="en" sz="1500">
                <a:solidFill>
                  <a:srgbClr val="434343"/>
                </a:solidFill>
                <a:highlight>
                  <a:schemeClr val="lt1"/>
                </a:highlight>
                <a:latin typeface="Poppins"/>
                <a:ea typeface="Poppins"/>
                <a:cs typeface="Poppins"/>
                <a:sym typeface="Poppins"/>
              </a:rPr>
              <a:t>Varlık: Eter</a:t>
            </a:r>
            <a:endParaRPr sz="1500">
              <a:solidFill>
                <a:srgbClr val="434343"/>
              </a:solidFill>
              <a:highlight>
                <a:schemeClr val="lt1"/>
              </a:highlight>
              <a:latin typeface="Poppins"/>
              <a:ea typeface="Poppins"/>
              <a:cs typeface="Poppins"/>
              <a:sym typeface="Poppins"/>
            </a:endParaRPr>
          </a:p>
          <a:p>
            <a:pPr indent="0" lvl="0" marL="368300" rtl="0" algn="l">
              <a:spcBef>
                <a:spcPts val="70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434343"/>
                </a:solidFill>
                <a:highlight>
                  <a:schemeClr val="lt1"/>
                </a:highlight>
                <a:latin typeface="Poppins"/>
                <a:ea typeface="Poppins"/>
                <a:cs typeface="Poppins"/>
                <a:sym typeface="Poppins"/>
              </a:rPr>
              <a:t>fon hesaplama</a:t>
            </a:r>
            <a:endParaRPr sz="1500">
              <a:solidFill>
                <a:srgbClr val="434343"/>
              </a:solidFill>
              <a:highlight>
                <a:schemeClr val="lt1"/>
              </a:highlight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70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434343"/>
                </a:solidFill>
                <a:highlight>
                  <a:schemeClr val="lt1"/>
                </a:highlight>
                <a:latin typeface="Poppins"/>
                <a:ea typeface="Poppins"/>
                <a:cs typeface="Poppins"/>
                <a:sym typeface="Poppins"/>
              </a:rPr>
              <a:t>Karmaşık ve zengin özelliklere sahip</a:t>
            </a:r>
            <a:endParaRPr sz="1500">
              <a:solidFill>
                <a:srgbClr val="434343"/>
              </a:solidFill>
              <a:highlight>
                <a:schemeClr val="lt1"/>
              </a:highlight>
              <a:latin typeface="Poppins"/>
              <a:ea typeface="Poppins"/>
              <a:cs typeface="Poppins"/>
              <a:sym typeface="Poppins"/>
            </a:endParaRPr>
          </a:p>
          <a:p>
            <a:pPr indent="-349250" lvl="0" marL="368300" rtl="0" algn="l">
              <a:spcBef>
                <a:spcPts val="700"/>
              </a:spcBef>
              <a:spcAft>
                <a:spcPts val="0"/>
              </a:spcAft>
              <a:buClr>
                <a:srgbClr val="424242"/>
              </a:buClr>
              <a:buSzPts val="1500"/>
              <a:buFont typeface="Poppins"/>
              <a:buChar char="●"/>
            </a:pPr>
            <a:r>
              <a:rPr lang="en" sz="1500">
                <a:solidFill>
                  <a:srgbClr val="434343"/>
                </a:solidFill>
                <a:highlight>
                  <a:schemeClr val="lt1"/>
                </a:highlight>
                <a:latin typeface="Poppins"/>
                <a:ea typeface="Poppins"/>
                <a:cs typeface="Poppins"/>
                <a:sym typeface="Poppins"/>
              </a:rPr>
              <a:t>Turing-complete komut dosyası dili</a:t>
            </a:r>
            <a:endParaRPr sz="1500">
              <a:solidFill>
                <a:srgbClr val="434343"/>
              </a:solidFill>
              <a:highlight>
                <a:schemeClr val="lt1"/>
              </a:highlight>
              <a:latin typeface="Poppins"/>
              <a:ea typeface="Poppins"/>
              <a:cs typeface="Poppins"/>
              <a:sym typeface="Poppins"/>
            </a:endParaRPr>
          </a:p>
          <a:p>
            <a:pPr indent="-349250" lvl="0" marL="368300" rtl="0" algn="l">
              <a:spcBef>
                <a:spcPts val="700"/>
              </a:spcBef>
              <a:spcAft>
                <a:spcPts val="0"/>
              </a:spcAft>
              <a:buClr>
                <a:srgbClr val="424242"/>
              </a:buClr>
              <a:buSzPts val="1500"/>
              <a:buFont typeface="Poppins"/>
              <a:buChar char="●"/>
            </a:pPr>
            <a:r>
              <a:rPr lang="en" sz="1500">
                <a:solidFill>
                  <a:srgbClr val="434343"/>
                </a:solidFill>
                <a:highlight>
                  <a:schemeClr val="lt1"/>
                </a:highlight>
                <a:latin typeface="Poppins"/>
                <a:ea typeface="Poppins"/>
                <a:cs typeface="Poppins"/>
                <a:sym typeface="Poppins"/>
              </a:rPr>
              <a:t>hesaba dayalı</a:t>
            </a:r>
            <a:endParaRPr sz="1500">
              <a:solidFill>
                <a:srgbClr val="434343"/>
              </a:solidFill>
              <a:highlight>
                <a:schemeClr val="lt1"/>
              </a:highlight>
              <a:latin typeface="Poppins"/>
              <a:ea typeface="Poppins"/>
              <a:cs typeface="Poppins"/>
              <a:sym typeface="Poppins"/>
            </a:endParaRPr>
          </a:p>
          <a:p>
            <a:pPr indent="0" lvl="0" marL="368300" rtl="0" algn="l">
              <a:spcBef>
                <a:spcPts val="7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434343"/>
              </a:solidFill>
              <a:highlight>
                <a:srgbClr val="FFD816"/>
              </a:highlight>
              <a:latin typeface="Poppins"/>
              <a:ea typeface="Poppins"/>
              <a:cs typeface="Poppins"/>
              <a:sym typeface="Poppins"/>
            </a:endParaRPr>
          </a:p>
          <a:p>
            <a:pPr indent="0" lvl="0" marL="3683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3"/>
          <p:cNvSpPr txBox="1"/>
          <p:nvPr>
            <p:ph type="title"/>
          </p:nvPr>
        </p:nvSpPr>
        <p:spPr>
          <a:xfrm>
            <a:off x="311700" y="187825"/>
            <a:ext cx="8493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Ethereum</a:t>
            </a:r>
            <a:endParaRPr/>
          </a:p>
        </p:txBody>
      </p:sp>
      <p:sp>
        <p:nvSpPr>
          <p:cNvPr id="200" name="Google Shape;200;p23"/>
          <p:cNvSpPr txBox="1"/>
          <p:nvPr>
            <p:ph idx="2" type="title"/>
          </p:nvPr>
        </p:nvSpPr>
        <p:spPr>
          <a:xfrm>
            <a:off x="300800" y="378350"/>
            <a:ext cx="8364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Ethereum Hesapları</a:t>
            </a:r>
            <a:endParaRPr/>
          </a:p>
        </p:txBody>
      </p:sp>
      <p:sp>
        <p:nvSpPr>
          <p:cNvPr id="201" name="Google Shape;201;p23"/>
          <p:cNvSpPr txBox="1"/>
          <p:nvPr/>
        </p:nvSpPr>
        <p:spPr>
          <a:xfrm>
            <a:off x="300805" y="4502803"/>
            <a:ext cx="23505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300" lIns="34300" spcFirstLastPara="1" rIns="34300" wrap="square" tIns="343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Proxima Nova"/>
                <a:ea typeface="Proxima Nova"/>
                <a:cs typeface="Proxima Nova"/>
                <a:sym typeface="Proxima Nova"/>
              </a:rPr>
              <a:t>AUTHOR: PHILIP HAYES &amp; GLORIA ZHAO</a:t>
            </a:r>
            <a:endParaRPr sz="900">
              <a:solidFill>
                <a:srgbClr val="B7B7B7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02" name="Google Shape;202;p23"/>
          <p:cNvSpPr/>
          <p:nvPr/>
        </p:nvSpPr>
        <p:spPr>
          <a:xfrm>
            <a:off x="2428745" y="2254935"/>
            <a:ext cx="1853700" cy="1468200"/>
          </a:xfrm>
          <a:custGeom>
            <a:rect b="b" l="l" r="r" t="t"/>
            <a:pathLst>
              <a:path extrusionOk="0" h="120000" w="120000">
                <a:moveTo>
                  <a:pt x="0" y="19997"/>
                </a:moveTo>
                <a:lnTo>
                  <a:pt x="321" y="15967"/>
                </a:lnTo>
                <a:lnTo>
                  <a:pt x="1244" y="12213"/>
                </a:lnTo>
                <a:lnTo>
                  <a:pt x="2704" y="8816"/>
                </a:lnTo>
                <a:lnTo>
                  <a:pt x="4638" y="5857"/>
                </a:lnTo>
                <a:lnTo>
                  <a:pt x="6982" y="3415"/>
                </a:lnTo>
                <a:lnTo>
                  <a:pt x="9673" y="1571"/>
                </a:lnTo>
                <a:lnTo>
                  <a:pt x="12646" y="406"/>
                </a:lnTo>
                <a:lnTo>
                  <a:pt x="15838" y="0"/>
                </a:lnTo>
                <a:lnTo>
                  <a:pt x="104150" y="0"/>
                </a:lnTo>
                <a:lnTo>
                  <a:pt x="107254" y="387"/>
                </a:lnTo>
                <a:lnTo>
                  <a:pt x="110211" y="1522"/>
                </a:lnTo>
                <a:lnTo>
                  <a:pt x="112937" y="3359"/>
                </a:lnTo>
                <a:lnTo>
                  <a:pt x="115350" y="5857"/>
                </a:lnTo>
                <a:lnTo>
                  <a:pt x="117328" y="8902"/>
                </a:lnTo>
                <a:lnTo>
                  <a:pt x="118783" y="12344"/>
                </a:lnTo>
                <a:lnTo>
                  <a:pt x="119681" y="16077"/>
                </a:lnTo>
                <a:lnTo>
                  <a:pt x="119989" y="19997"/>
                </a:lnTo>
                <a:lnTo>
                  <a:pt x="119989" y="99983"/>
                </a:lnTo>
                <a:lnTo>
                  <a:pt x="119667" y="104013"/>
                </a:lnTo>
                <a:lnTo>
                  <a:pt x="118744" y="107767"/>
                </a:lnTo>
                <a:lnTo>
                  <a:pt x="117284" y="111165"/>
                </a:lnTo>
                <a:lnTo>
                  <a:pt x="115350" y="114124"/>
                </a:lnTo>
                <a:lnTo>
                  <a:pt x="113006" y="116566"/>
                </a:lnTo>
                <a:lnTo>
                  <a:pt x="110315" y="118410"/>
                </a:lnTo>
                <a:lnTo>
                  <a:pt x="107342" y="119576"/>
                </a:lnTo>
                <a:lnTo>
                  <a:pt x="104150" y="119982"/>
                </a:lnTo>
                <a:lnTo>
                  <a:pt x="15838" y="119982"/>
                </a:lnTo>
                <a:lnTo>
                  <a:pt x="12646" y="119576"/>
                </a:lnTo>
                <a:lnTo>
                  <a:pt x="9673" y="118410"/>
                </a:lnTo>
                <a:lnTo>
                  <a:pt x="6982" y="116566"/>
                </a:lnTo>
                <a:lnTo>
                  <a:pt x="4638" y="114124"/>
                </a:lnTo>
                <a:lnTo>
                  <a:pt x="2704" y="111165"/>
                </a:lnTo>
                <a:lnTo>
                  <a:pt x="1244" y="107767"/>
                </a:lnTo>
                <a:lnTo>
                  <a:pt x="321" y="104013"/>
                </a:lnTo>
                <a:lnTo>
                  <a:pt x="0" y="99983"/>
                </a:lnTo>
                <a:lnTo>
                  <a:pt x="0" y="19997"/>
                </a:lnTo>
                <a:close/>
              </a:path>
            </a:pathLst>
          </a:custGeom>
          <a:noFill/>
          <a:ln cap="flat" cmpd="sng" w="9525">
            <a:solidFill>
              <a:srgbClr val="B6B6B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03" name="Google Shape;203;p23"/>
          <p:cNvSpPr txBox="1"/>
          <p:nvPr/>
        </p:nvSpPr>
        <p:spPr>
          <a:xfrm>
            <a:off x="2501772" y="1310758"/>
            <a:ext cx="1706100" cy="7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3B3B3B"/>
                </a:solidFill>
                <a:latin typeface="Poppins"/>
                <a:ea typeface="Poppins"/>
                <a:cs typeface="Poppins"/>
                <a:sym typeface="Poppins"/>
              </a:rPr>
              <a:t>Bitcoin:</a:t>
            </a:r>
            <a:endParaRPr sz="1500">
              <a:latin typeface="Poppins"/>
              <a:ea typeface="Poppins"/>
              <a:cs typeface="Poppins"/>
              <a:sym typeface="Poppins"/>
            </a:endParaRPr>
          </a:p>
          <a:p>
            <a:pPr indent="0" lvl="0" marL="12700" marR="0" rtl="0" algn="l">
              <a:lnSpc>
                <a:spcPct val="118333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24242"/>
                </a:solidFill>
                <a:latin typeface="Poppins"/>
                <a:ea typeface="Poppins"/>
                <a:cs typeface="Poppins"/>
                <a:sym typeface="Poppins"/>
              </a:rPr>
              <a:t>Bob, UTXO'ların özel anahtarlarına sahiptir</a:t>
            </a:r>
            <a:endParaRPr sz="10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04" name="Google Shape;204;p23"/>
          <p:cNvSpPr txBox="1"/>
          <p:nvPr/>
        </p:nvSpPr>
        <p:spPr>
          <a:xfrm>
            <a:off x="2756694" y="2386307"/>
            <a:ext cx="1190700" cy="363300"/>
          </a:xfrm>
          <a:prstGeom prst="rect">
            <a:avLst/>
          </a:prstGeom>
          <a:noFill/>
          <a:ln cap="flat" cmpd="sng" w="9525">
            <a:solidFill>
              <a:srgbClr val="B6B6B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84450">
            <a:noAutofit/>
          </a:bodyPr>
          <a:lstStyle/>
          <a:p>
            <a:pPr indent="-12700" lvl="0" marL="127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5 BTC ⇒ Bob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05" name="Google Shape;205;p23"/>
          <p:cNvSpPr/>
          <p:nvPr/>
        </p:nvSpPr>
        <p:spPr>
          <a:xfrm>
            <a:off x="4512790" y="2254935"/>
            <a:ext cx="1853700" cy="1468200"/>
          </a:xfrm>
          <a:custGeom>
            <a:rect b="b" l="l" r="r" t="t"/>
            <a:pathLst>
              <a:path extrusionOk="0" h="120000" w="120000">
                <a:moveTo>
                  <a:pt x="0" y="19997"/>
                </a:moveTo>
                <a:lnTo>
                  <a:pt x="321" y="15967"/>
                </a:lnTo>
                <a:lnTo>
                  <a:pt x="1244" y="12213"/>
                </a:lnTo>
                <a:lnTo>
                  <a:pt x="2705" y="8816"/>
                </a:lnTo>
                <a:lnTo>
                  <a:pt x="4639" y="5857"/>
                </a:lnTo>
                <a:lnTo>
                  <a:pt x="6983" y="3415"/>
                </a:lnTo>
                <a:lnTo>
                  <a:pt x="9674" y="1571"/>
                </a:lnTo>
                <a:lnTo>
                  <a:pt x="12647" y="406"/>
                </a:lnTo>
                <a:lnTo>
                  <a:pt x="15840" y="0"/>
                </a:lnTo>
                <a:lnTo>
                  <a:pt x="104150" y="0"/>
                </a:lnTo>
                <a:lnTo>
                  <a:pt x="107255" y="387"/>
                </a:lnTo>
                <a:lnTo>
                  <a:pt x="110212" y="1522"/>
                </a:lnTo>
                <a:lnTo>
                  <a:pt x="112938" y="3359"/>
                </a:lnTo>
                <a:lnTo>
                  <a:pt x="115350" y="5857"/>
                </a:lnTo>
                <a:lnTo>
                  <a:pt x="117328" y="8902"/>
                </a:lnTo>
                <a:lnTo>
                  <a:pt x="118783" y="12344"/>
                </a:lnTo>
                <a:lnTo>
                  <a:pt x="119681" y="16077"/>
                </a:lnTo>
                <a:lnTo>
                  <a:pt x="119989" y="19997"/>
                </a:lnTo>
                <a:lnTo>
                  <a:pt x="119989" y="99983"/>
                </a:lnTo>
                <a:lnTo>
                  <a:pt x="119667" y="104013"/>
                </a:lnTo>
                <a:lnTo>
                  <a:pt x="118744" y="107767"/>
                </a:lnTo>
                <a:lnTo>
                  <a:pt x="117284" y="111165"/>
                </a:lnTo>
                <a:lnTo>
                  <a:pt x="115350" y="114124"/>
                </a:lnTo>
                <a:lnTo>
                  <a:pt x="113006" y="116566"/>
                </a:lnTo>
                <a:lnTo>
                  <a:pt x="110315" y="118410"/>
                </a:lnTo>
                <a:lnTo>
                  <a:pt x="107342" y="119576"/>
                </a:lnTo>
                <a:lnTo>
                  <a:pt x="104150" y="119982"/>
                </a:lnTo>
                <a:lnTo>
                  <a:pt x="15840" y="119982"/>
                </a:lnTo>
                <a:lnTo>
                  <a:pt x="12647" y="119576"/>
                </a:lnTo>
                <a:lnTo>
                  <a:pt x="9674" y="118410"/>
                </a:lnTo>
                <a:lnTo>
                  <a:pt x="6983" y="116566"/>
                </a:lnTo>
                <a:lnTo>
                  <a:pt x="4639" y="114124"/>
                </a:lnTo>
                <a:lnTo>
                  <a:pt x="2705" y="111165"/>
                </a:lnTo>
                <a:lnTo>
                  <a:pt x="1244" y="107767"/>
                </a:lnTo>
                <a:lnTo>
                  <a:pt x="321" y="104013"/>
                </a:lnTo>
                <a:lnTo>
                  <a:pt x="0" y="99983"/>
                </a:lnTo>
                <a:lnTo>
                  <a:pt x="0" y="19997"/>
                </a:lnTo>
                <a:close/>
              </a:path>
            </a:pathLst>
          </a:custGeom>
          <a:noFill/>
          <a:ln cap="flat" cmpd="sng" w="9525">
            <a:solidFill>
              <a:srgbClr val="B6B6B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06" name="Google Shape;206;p23"/>
          <p:cNvSpPr txBox="1"/>
          <p:nvPr/>
        </p:nvSpPr>
        <p:spPr>
          <a:xfrm>
            <a:off x="4657484" y="2462402"/>
            <a:ext cx="1409100" cy="8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5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address: “0xfa38b...”  balance: 10 ETH  code: c := a + b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07" name="Google Shape;207;p23"/>
          <p:cNvSpPr txBox="1"/>
          <p:nvPr/>
        </p:nvSpPr>
        <p:spPr>
          <a:xfrm>
            <a:off x="4657472" y="1278358"/>
            <a:ext cx="1765800" cy="7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3B3B3B"/>
                </a:solidFill>
                <a:latin typeface="Poppins"/>
                <a:ea typeface="Poppins"/>
                <a:cs typeface="Poppins"/>
                <a:sym typeface="Poppins"/>
              </a:rPr>
              <a:t>Ethereum</a:t>
            </a:r>
            <a:r>
              <a:rPr b="1" lang="en" sz="1000">
                <a:solidFill>
                  <a:srgbClr val="3B3B3B"/>
                </a:solidFill>
                <a:latin typeface="Poppins"/>
                <a:ea typeface="Poppins"/>
                <a:cs typeface="Poppins"/>
                <a:sym typeface="Poppins"/>
              </a:rPr>
              <a:t>:</a:t>
            </a:r>
            <a:endParaRPr sz="1000">
              <a:latin typeface="Poppins"/>
              <a:ea typeface="Poppins"/>
              <a:cs typeface="Poppins"/>
              <a:sym typeface="Poppins"/>
            </a:endParaRPr>
          </a:p>
          <a:p>
            <a:pPr indent="0" lvl="0" marL="12700" marR="0" rtl="0" algn="l">
              <a:lnSpc>
                <a:spcPct val="118333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24242"/>
                </a:solidFill>
                <a:latin typeface="Poppins"/>
                <a:ea typeface="Poppins"/>
                <a:cs typeface="Poppins"/>
                <a:sym typeface="Poppins"/>
              </a:rPr>
              <a:t>Alice bir hesabın özel anahtarlarına sahip</a:t>
            </a:r>
            <a:endParaRPr sz="10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08" name="Google Shape;208;p23"/>
          <p:cNvSpPr txBox="1"/>
          <p:nvPr/>
        </p:nvSpPr>
        <p:spPr>
          <a:xfrm>
            <a:off x="2756694" y="3228793"/>
            <a:ext cx="1190700" cy="363300"/>
          </a:xfrm>
          <a:prstGeom prst="rect">
            <a:avLst/>
          </a:prstGeom>
          <a:noFill/>
          <a:ln cap="flat" cmpd="sng" w="9525">
            <a:solidFill>
              <a:srgbClr val="B6B6B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84450">
            <a:noAutofit/>
          </a:bodyPr>
          <a:lstStyle/>
          <a:p>
            <a:pPr indent="-12700" lvl="0" marL="127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2 BTC ⇒ Bob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09" name="Google Shape;209;p23"/>
          <p:cNvSpPr txBox="1"/>
          <p:nvPr/>
        </p:nvSpPr>
        <p:spPr>
          <a:xfrm>
            <a:off x="2763794" y="2811694"/>
            <a:ext cx="1190700" cy="363300"/>
          </a:xfrm>
          <a:prstGeom prst="rect">
            <a:avLst/>
          </a:prstGeom>
          <a:noFill/>
          <a:ln cap="flat" cmpd="sng" w="9525">
            <a:solidFill>
              <a:srgbClr val="B6B6B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84450">
            <a:noAutofit/>
          </a:bodyPr>
          <a:lstStyle/>
          <a:p>
            <a:pPr indent="-12700" lvl="0" marL="127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3 BTC ⇒ Bob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10" name="Google Shape;210;p23"/>
          <p:cNvSpPr/>
          <p:nvPr/>
        </p:nvSpPr>
        <p:spPr>
          <a:xfrm>
            <a:off x="1969720" y="2392995"/>
            <a:ext cx="257100" cy="141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19973" y="119804"/>
                </a:lnTo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2424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11" name="Google Shape;211;p23"/>
          <p:cNvSpPr/>
          <p:nvPr/>
        </p:nvSpPr>
        <p:spPr>
          <a:xfrm>
            <a:off x="2219260" y="2520569"/>
            <a:ext cx="45600" cy="34800"/>
          </a:xfrm>
          <a:custGeom>
            <a:rect b="b" l="l" r="r" t="t"/>
            <a:pathLst>
              <a:path extrusionOk="0" h="120000" w="120000">
                <a:moveTo>
                  <a:pt x="119312" y="118965"/>
                </a:moveTo>
                <a:lnTo>
                  <a:pt x="0" y="94742"/>
                </a:lnTo>
                <a:lnTo>
                  <a:pt x="39788" y="0"/>
                </a:lnTo>
                <a:lnTo>
                  <a:pt x="119312" y="118965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12" name="Google Shape;212;p23"/>
          <p:cNvSpPr/>
          <p:nvPr/>
        </p:nvSpPr>
        <p:spPr>
          <a:xfrm>
            <a:off x="2219260" y="2520569"/>
            <a:ext cx="45600" cy="34800"/>
          </a:xfrm>
          <a:custGeom>
            <a:rect b="b" l="l" r="r" t="t"/>
            <a:pathLst>
              <a:path extrusionOk="0" h="120000" w="120000">
                <a:moveTo>
                  <a:pt x="0" y="94742"/>
                </a:moveTo>
                <a:lnTo>
                  <a:pt x="119312" y="118965"/>
                </a:lnTo>
                <a:lnTo>
                  <a:pt x="39788" y="0"/>
                </a:lnTo>
                <a:lnTo>
                  <a:pt x="0" y="94742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13" name="Google Shape;213;p23"/>
          <p:cNvSpPr txBox="1"/>
          <p:nvPr/>
        </p:nvSpPr>
        <p:spPr>
          <a:xfrm>
            <a:off x="662928" y="1829907"/>
            <a:ext cx="1306800" cy="8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2850">
            <a:noAutofit/>
          </a:bodyPr>
          <a:lstStyle/>
          <a:p>
            <a:pPr indent="-12700" lvl="0" marL="12700" marR="0" rtl="0" algn="ctr">
              <a:lnSpc>
                <a:spcPct val="117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24242"/>
                </a:solidFill>
                <a:latin typeface="Poppins"/>
                <a:ea typeface="Poppins"/>
                <a:cs typeface="Poppins"/>
                <a:sym typeface="Poppins"/>
              </a:rPr>
              <a:t>İşlem yapmak ve çift harcamayı önlemek kolay</a:t>
            </a:r>
            <a:endParaRPr sz="1000">
              <a:solidFill>
                <a:srgbClr val="42424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14" name="Google Shape;214;p23"/>
          <p:cNvSpPr/>
          <p:nvPr/>
        </p:nvSpPr>
        <p:spPr>
          <a:xfrm>
            <a:off x="6571186" y="2532894"/>
            <a:ext cx="250800" cy="24900"/>
          </a:xfrm>
          <a:custGeom>
            <a:rect b="b" l="l" r="r" t="t"/>
            <a:pathLst>
              <a:path extrusionOk="0" h="120000" w="120000">
                <a:moveTo>
                  <a:pt x="119760" y="0"/>
                </a:moveTo>
                <a:lnTo>
                  <a:pt x="0" y="117262"/>
                </a:lnTo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2424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15" name="Google Shape;215;p23"/>
          <p:cNvSpPr/>
          <p:nvPr/>
        </p:nvSpPr>
        <p:spPr>
          <a:xfrm>
            <a:off x="6528162" y="2541444"/>
            <a:ext cx="45000" cy="31800"/>
          </a:xfrm>
          <a:custGeom>
            <a:rect b="b" l="l" r="r" t="t"/>
            <a:pathLst>
              <a:path extrusionOk="0" h="120000" w="120000">
                <a:moveTo>
                  <a:pt x="118575" y="118295"/>
                </a:moveTo>
                <a:lnTo>
                  <a:pt x="0" y="74830"/>
                </a:lnTo>
                <a:lnTo>
                  <a:pt x="110524" y="0"/>
                </a:lnTo>
                <a:lnTo>
                  <a:pt x="118575" y="118295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16" name="Google Shape;216;p23"/>
          <p:cNvSpPr/>
          <p:nvPr/>
        </p:nvSpPr>
        <p:spPr>
          <a:xfrm>
            <a:off x="6528161" y="2541444"/>
            <a:ext cx="45000" cy="31800"/>
          </a:xfrm>
          <a:custGeom>
            <a:rect b="b" l="l" r="r" t="t"/>
            <a:pathLst>
              <a:path extrusionOk="0" h="120000" w="120000">
                <a:moveTo>
                  <a:pt x="110524" y="0"/>
                </a:moveTo>
                <a:lnTo>
                  <a:pt x="0" y="74830"/>
                </a:lnTo>
                <a:lnTo>
                  <a:pt x="118575" y="118295"/>
                </a:lnTo>
                <a:lnTo>
                  <a:pt x="110524" y="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17" name="Google Shape;217;p23"/>
          <p:cNvSpPr txBox="1"/>
          <p:nvPr/>
        </p:nvSpPr>
        <p:spPr>
          <a:xfrm>
            <a:off x="6942950" y="2023849"/>
            <a:ext cx="1385700" cy="9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2850">
            <a:noAutofit/>
          </a:bodyPr>
          <a:lstStyle/>
          <a:p>
            <a:pPr indent="0" lvl="0" marL="12700" marR="0" rtl="0" algn="ctr">
              <a:lnSpc>
                <a:spcPct val="117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24242"/>
                </a:solidFill>
                <a:latin typeface="Poppins"/>
                <a:ea typeface="Poppins"/>
                <a:cs typeface="Poppins"/>
                <a:sym typeface="Poppins"/>
              </a:rPr>
              <a:t>UTXO'ları depolamak yerine bakiyeleri güncellemek için yerden tasarruf sağlar</a:t>
            </a:r>
            <a:endParaRPr sz="1000">
              <a:solidFill>
                <a:srgbClr val="42424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18" name="Google Shape;218;p23"/>
          <p:cNvSpPr txBox="1"/>
          <p:nvPr/>
        </p:nvSpPr>
        <p:spPr>
          <a:xfrm>
            <a:off x="6961153" y="3066107"/>
            <a:ext cx="1349400" cy="10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2850">
            <a:noAutofit/>
          </a:bodyPr>
          <a:lstStyle/>
          <a:p>
            <a:pPr indent="-12700" lvl="0" marL="12700" marR="0" rtl="0" algn="ctr">
              <a:lnSpc>
                <a:spcPct val="117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24242"/>
                </a:solidFill>
                <a:latin typeface="Poppins"/>
                <a:ea typeface="Poppins"/>
                <a:cs typeface="Poppins"/>
                <a:sym typeface="Poppins"/>
              </a:rPr>
              <a:t>Programlama sırasında bakiye aramak ve hesaplar arasında transfer yapmak daha kolay</a:t>
            </a:r>
            <a:endParaRPr sz="1000">
              <a:solidFill>
                <a:srgbClr val="42424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19" name="Google Shape;219;p23"/>
          <p:cNvSpPr/>
          <p:nvPr/>
        </p:nvSpPr>
        <p:spPr>
          <a:xfrm>
            <a:off x="6566336" y="3195668"/>
            <a:ext cx="256500" cy="116100"/>
          </a:xfrm>
          <a:custGeom>
            <a:rect b="b" l="l" r="r" t="t"/>
            <a:pathLst>
              <a:path extrusionOk="0" h="120000" w="120000">
                <a:moveTo>
                  <a:pt x="119887" y="119478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2424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20" name="Google Shape;220;p23"/>
          <p:cNvSpPr/>
          <p:nvPr/>
        </p:nvSpPr>
        <p:spPr>
          <a:xfrm>
            <a:off x="6526936" y="3177893"/>
            <a:ext cx="46500" cy="32400"/>
          </a:xfrm>
          <a:custGeom>
            <a:rect b="b" l="l" r="r" t="t"/>
            <a:pathLst>
              <a:path extrusionOk="0" h="120000" w="120000">
                <a:moveTo>
                  <a:pt x="85232" y="119032"/>
                </a:moveTo>
                <a:lnTo>
                  <a:pt x="0" y="0"/>
                </a:lnTo>
                <a:lnTo>
                  <a:pt x="118692" y="12779"/>
                </a:lnTo>
                <a:lnTo>
                  <a:pt x="85232" y="119032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21" name="Google Shape;221;p23"/>
          <p:cNvSpPr/>
          <p:nvPr/>
        </p:nvSpPr>
        <p:spPr>
          <a:xfrm>
            <a:off x="6526936" y="3177893"/>
            <a:ext cx="46500" cy="32400"/>
          </a:xfrm>
          <a:custGeom>
            <a:rect b="b" l="l" r="r" t="t"/>
            <a:pathLst>
              <a:path extrusionOk="0" h="120000" w="120000">
                <a:moveTo>
                  <a:pt x="118692" y="12779"/>
                </a:moveTo>
                <a:lnTo>
                  <a:pt x="0" y="0"/>
                </a:lnTo>
                <a:lnTo>
                  <a:pt x="85232" y="119032"/>
                </a:lnTo>
                <a:lnTo>
                  <a:pt x="118692" y="12779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4"/>
          <p:cNvSpPr txBox="1"/>
          <p:nvPr>
            <p:ph type="title"/>
          </p:nvPr>
        </p:nvSpPr>
        <p:spPr>
          <a:xfrm>
            <a:off x="311700" y="187825"/>
            <a:ext cx="8493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Ethereum</a:t>
            </a:r>
            <a:endParaRPr/>
          </a:p>
        </p:txBody>
      </p:sp>
      <p:sp>
        <p:nvSpPr>
          <p:cNvPr id="227" name="Google Shape;227;p24"/>
          <p:cNvSpPr txBox="1"/>
          <p:nvPr>
            <p:ph idx="2" type="title"/>
          </p:nvPr>
        </p:nvSpPr>
        <p:spPr>
          <a:xfrm>
            <a:off x="300800" y="378350"/>
            <a:ext cx="8364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Ethereum Hesap Türleri</a:t>
            </a:r>
            <a:endParaRPr/>
          </a:p>
        </p:txBody>
      </p:sp>
      <p:sp>
        <p:nvSpPr>
          <p:cNvPr id="228" name="Google Shape;228;p24"/>
          <p:cNvSpPr txBox="1"/>
          <p:nvPr/>
        </p:nvSpPr>
        <p:spPr>
          <a:xfrm>
            <a:off x="531275" y="700300"/>
            <a:ext cx="75897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228600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42424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29" name="Google Shape;229;p24"/>
          <p:cNvSpPr txBox="1"/>
          <p:nvPr/>
        </p:nvSpPr>
        <p:spPr>
          <a:xfrm>
            <a:off x="763600" y="2120650"/>
            <a:ext cx="3469500" cy="23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41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E4E4E"/>
                </a:solidFill>
                <a:latin typeface="Poppins"/>
                <a:ea typeface="Poppins"/>
                <a:cs typeface="Poppins"/>
                <a:sym typeface="Poppins"/>
              </a:rPr>
              <a:t>Harici Olarak Sahip Olunan Hesaplar</a:t>
            </a:r>
            <a:endParaRPr sz="1800">
              <a:solidFill>
                <a:srgbClr val="4E4E4E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177800" lvl="0" marL="177800" marR="381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4E4E4E"/>
              </a:buClr>
              <a:buSzPts val="1400"/>
              <a:buFont typeface="Poppins"/>
              <a:buChar char="●"/>
            </a:pPr>
            <a:r>
              <a:rPr lang="en">
                <a:solidFill>
                  <a:srgbClr val="4E4E4E"/>
                </a:solidFill>
                <a:latin typeface="Poppins"/>
                <a:ea typeface="Poppins"/>
                <a:cs typeface="Poppins"/>
                <a:sym typeface="Poppins"/>
              </a:rPr>
              <a:t>Bazı harici varlıklar (kişi, şirket vb.)</a:t>
            </a:r>
            <a:endParaRPr>
              <a:solidFill>
                <a:srgbClr val="4E4E4E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177800" lvl="0" marL="177800" marR="381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E4E4E"/>
              </a:buClr>
              <a:buSzPts val="1400"/>
              <a:buFont typeface="Poppins"/>
              <a:buChar char="●"/>
            </a:pPr>
            <a:r>
              <a:rPr lang="en">
                <a:solidFill>
                  <a:srgbClr val="4E4E4E"/>
                </a:solidFill>
                <a:latin typeface="Poppins"/>
                <a:ea typeface="Poppins"/>
                <a:cs typeface="Poppins"/>
                <a:sym typeface="Poppins"/>
              </a:rPr>
              <a:t>Eteri transfer etmek veya sözleşme kodunu tetiklemek için işlemler gönderebilir</a:t>
            </a:r>
            <a:endParaRPr>
              <a:solidFill>
                <a:srgbClr val="4E4E4E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177800" lvl="0" marL="177800" marR="381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E4E4E"/>
              </a:buClr>
              <a:buSzPts val="1400"/>
              <a:buFont typeface="Poppins"/>
              <a:buChar char="●"/>
            </a:pPr>
            <a:r>
              <a:rPr lang="en">
                <a:solidFill>
                  <a:srgbClr val="4E4E4E"/>
                </a:solidFill>
                <a:latin typeface="Poppins"/>
                <a:ea typeface="Poppins"/>
                <a:cs typeface="Poppins"/>
                <a:sym typeface="Poppins"/>
              </a:rPr>
              <a:t>İçeriği:</a:t>
            </a:r>
            <a:endParaRPr>
              <a:solidFill>
                <a:srgbClr val="4E4E4E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177800" marR="381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E4E4E"/>
                </a:solidFill>
                <a:latin typeface="Poppins"/>
                <a:ea typeface="Poppins"/>
                <a:cs typeface="Poppins"/>
                <a:sym typeface="Poppins"/>
              </a:rPr>
              <a:t>Adres</a:t>
            </a:r>
            <a:endParaRPr>
              <a:solidFill>
                <a:srgbClr val="4E4E4E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177800" marR="381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E4E4E"/>
                </a:solidFill>
                <a:latin typeface="Poppins"/>
                <a:ea typeface="Poppins"/>
                <a:cs typeface="Poppins"/>
                <a:sym typeface="Poppins"/>
              </a:rPr>
              <a:t>Eter Dengesi</a:t>
            </a:r>
            <a:endParaRPr>
              <a:solidFill>
                <a:srgbClr val="4E4E4E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120650" lvl="0" marL="177800" marR="381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4E4E4E"/>
              </a:buClr>
              <a:buSzPts val="500"/>
              <a:buFont typeface="Poppins"/>
              <a:buChar char="●"/>
            </a:pPr>
            <a:r>
              <a:t/>
            </a:r>
            <a:endParaRPr>
              <a:solidFill>
                <a:srgbClr val="4E4E4E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30" name="Google Shape;23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8253" y="916856"/>
            <a:ext cx="1203788" cy="1203788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24"/>
          <p:cNvSpPr txBox="1"/>
          <p:nvPr/>
        </p:nvSpPr>
        <p:spPr>
          <a:xfrm>
            <a:off x="4742275" y="2120650"/>
            <a:ext cx="3579900" cy="25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41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E4E4E"/>
                </a:solidFill>
                <a:latin typeface="Poppins"/>
                <a:ea typeface="Poppins"/>
                <a:cs typeface="Poppins"/>
                <a:sym typeface="Poppins"/>
              </a:rPr>
              <a:t>Sözleşme Hesapları</a:t>
            </a:r>
            <a:endParaRPr sz="1800">
              <a:solidFill>
                <a:srgbClr val="4E4E4E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177800" lvl="0" marL="17780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4E4E4E"/>
              </a:buClr>
              <a:buSzPts val="1400"/>
              <a:buFont typeface="Poppins"/>
              <a:buChar char="●"/>
            </a:pPr>
            <a:r>
              <a:rPr lang="en">
                <a:solidFill>
                  <a:srgbClr val="4E4E4E"/>
                </a:solidFill>
                <a:latin typeface="Poppins"/>
                <a:ea typeface="Poppins"/>
                <a:cs typeface="Poppins"/>
                <a:sym typeface="Poppins"/>
              </a:rPr>
              <a:t>Sözleşmeyle "Sahip olunan"</a:t>
            </a:r>
            <a:endParaRPr>
              <a:solidFill>
                <a:srgbClr val="4E4E4E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177800" lvl="0" marL="177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E4E4E"/>
              </a:buClr>
              <a:buSzPts val="1400"/>
              <a:buFont typeface="Poppins"/>
              <a:buChar char="●"/>
            </a:pPr>
            <a:r>
              <a:rPr lang="en">
                <a:solidFill>
                  <a:srgbClr val="4E4E4E"/>
                </a:solidFill>
                <a:latin typeface="Poppins"/>
                <a:ea typeface="Poppins"/>
                <a:cs typeface="Poppins"/>
                <a:sym typeface="Poppins"/>
              </a:rPr>
              <a:t>İşlemler veya işlev çağrıları (msg) tarafından tetiklenen kod yürütme</a:t>
            </a:r>
            <a:endParaRPr>
              <a:solidFill>
                <a:srgbClr val="4E4E4E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17780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E4E4E"/>
                </a:solidFill>
                <a:latin typeface="Poppins"/>
                <a:ea typeface="Poppins"/>
                <a:cs typeface="Poppins"/>
                <a:sym typeface="Poppins"/>
              </a:rPr>
              <a:t>İçeriği:</a:t>
            </a:r>
            <a:endParaRPr>
              <a:solidFill>
                <a:srgbClr val="4E4E4E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17780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E4E4E"/>
                </a:solidFill>
                <a:latin typeface="Poppins"/>
                <a:ea typeface="Poppins"/>
                <a:cs typeface="Poppins"/>
                <a:sym typeface="Poppins"/>
              </a:rPr>
              <a:t>Adres</a:t>
            </a:r>
            <a:endParaRPr>
              <a:solidFill>
                <a:srgbClr val="4E4E4E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17780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E4E4E"/>
                </a:solidFill>
                <a:latin typeface="Poppins"/>
                <a:ea typeface="Poppins"/>
                <a:cs typeface="Poppins"/>
                <a:sym typeface="Poppins"/>
              </a:rPr>
              <a:t>lişkili sözleşme kodu</a:t>
            </a:r>
            <a:endParaRPr>
              <a:solidFill>
                <a:srgbClr val="4E4E4E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17780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E4E4E"/>
                </a:solidFill>
                <a:latin typeface="Poppins"/>
                <a:ea typeface="Poppins"/>
                <a:cs typeface="Poppins"/>
                <a:sym typeface="Poppins"/>
              </a:rPr>
              <a:t>kalıcı depolama</a:t>
            </a:r>
            <a:endParaRPr>
              <a:solidFill>
                <a:srgbClr val="4E4E4E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120650" lvl="0" marL="17780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4E4E4E"/>
              </a:buClr>
              <a:buSzPts val="500"/>
              <a:buFont typeface="Poppins"/>
              <a:buChar char="●"/>
            </a:pPr>
            <a:r>
              <a:t/>
            </a:r>
            <a:endParaRPr>
              <a:solidFill>
                <a:srgbClr val="4E4E4E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32" name="Google Shape;232;p24"/>
          <p:cNvSpPr/>
          <p:nvPr/>
        </p:nvSpPr>
        <p:spPr>
          <a:xfrm>
            <a:off x="6051781" y="938701"/>
            <a:ext cx="960900" cy="11601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5"/>
          <p:cNvSpPr txBox="1"/>
          <p:nvPr>
            <p:ph type="title"/>
          </p:nvPr>
        </p:nvSpPr>
        <p:spPr>
          <a:xfrm>
            <a:off x="311700" y="187825"/>
            <a:ext cx="8493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Ethereum</a:t>
            </a:r>
            <a:endParaRPr/>
          </a:p>
        </p:txBody>
      </p:sp>
      <p:sp>
        <p:nvSpPr>
          <p:cNvPr id="238" name="Google Shape;238;p25"/>
          <p:cNvSpPr txBox="1"/>
          <p:nvPr>
            <p:ph idx="2" type="title"/>
          </p:nvPr>
        </p:nvSpPr>
        <p:spPr>
          <a:xfrm>
            <a:off x="300800" y="378350"/>
            <a:ext cx="8364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Ethereum Akıllı Sözleşmeleri: Kontrol</a:t>
            </a:r>
            <a:endParaRPr/>
          </a:p>
        </p:txBody>
      </p:sp>
      <p:sp>
        <p:nvSpPr>
          <p:cNvPr id="239" name="Google Shape;239;p25"/>
          <p:cNvSpPr txBox="1"/>
          <p:nvPr/>
        </p:nvSpPr>
        <p:spPr>
          <a:xfrm>
            <a:off x="499075" y="1071750"/>
            <a:ext cx="5078400" cy="37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424242"/>
                </a:solidFill>
                <a:latin typeface="Proxima Nova"/>
                <a:ea typeface="Proxima Nova"/>
                <a:cs typeface="Proxima Nova"/>
                <a:sym typeface="Proxima Nova"/>
              </a:rPr>
              <a:t>Ethereum'daki Akıllı Sözleşmeler, Ethereum ağının içinde yaşayan otonom aracılar gibidir.</a:t>
            </a:r>
            <a:endParaRPr sz="1700">
              <a:solidFill>
                <a:srgbClr val="42424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24242"/>
              </a:buClr>
              <a:buSzPts val="1700"/>
              <a:buFont typeface="Proxima Nova"/>
              <a:buChar char="●"/>
            </a:pPr>
            <a:r>
              <a:rPr lang="en" sz="1700">
                <a:solidFill>
                  <a:srgbClr val="424242"/>
                </a:solidFill>
                <a:latin typeface="Proxima Nova"/>
                <a:ea typeface="Proxima Nova"/>
                <a:cs typeface="Proxima Nova"/>
                <a:sym typeface="Proxima Nova"/>
              </a:rPr>
              <a:t>(belirli işlevleri çağıran) işlemler tarafından "dürtüldüğünde" dış dünyaya tepki verir</a:t>
            </a:r>
            <a:endParaRPr sz="1700">
              <a:solidFill>
                <a:srgbClr val="42424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424242"/>
                </a:solidFill>
                <a:latin typeface="Proxima Nova"/>
                <a:ea typeface="Proxima Nova"/>
                <a:cs typeface="Proxima Nova"/>
                <a:sym typeface="Proxima Nova"/>
              </a:rPr>
              <a:t>Şunlar üzerinde doğrudan kontrole sahiptir:</a:t>
            </a:r>
            <a:endParaRPr sz="1700">
              <a:solidFill>
                <a:srgbClr val="42424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24242"/>
              </a:buClr>
              <a:buSzPts val="1700"/>
              <a:buFont typeface="Proxima Nova"/>
              <a:buChar char="●"/>
            </a:pPr>
            <a:r>
              <a:rPr lang="en" sz="1700">
                <a:solidFill>
                  <a:srgbClr val="424242"/>
                </a:solidFill>
                <a:latin typeface="Proxima Nova"/>
                <a:ea typeface="Proxima Nova"/>
                <a:cs typeface="Proxima Nova"/>
                <a:sym typeface="Proxima Nova"/>
              </a:rPr>
              <a:t>dahili eter dengesi</a:t>
            </a:r>
            <a:endParaRPr sz="1700">
              <a:solidFill>
                <a:srgbClr val="42424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700"/>
              <a:buFont typeface="Proxima Nova"/>
              <a:buChar char="●"/>
            </a:pPr>
            <a:r>
              <a:rPr lang="en" sz="1700">
                <a:solidFill>
                  <a:srgbClr val="424242"/>
                </a:solidFill>
                <a:latin typeface="Proxima Nova"/>
                <a:ea typeface="Proxima Nova"/>
                <a:cs typeface="Proxima Nova"/>
                <a:sym typeface="Proxima Nova"/>
              </a:rPr>
              <a:t>iç sözleşme durumu</a:t>
            </a:r>
            <a:endParaRPr sz="1700">
              <a:solidFill>
                <a:srgbClr val="42424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42424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42424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228600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42424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40" name="Google Shape;24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79331" y="1693625"/>
            <a:ext cx="1725368" cy="2415652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25"/>
          <p:cNvSpPr/>
          <p:nvPr/>
        </p:nvSpPr>
        <p:spPr>
          <a:xfrm>
            <a:off x="5891300" y="1485225"/>
            <a:ext cx="1275300" cy="889500"/>
          </a:xfrm>
          <a:prstGeom prst="wedgeRoundRectCallout">
            <a:avLst>
              <a:gd fmla="val 48095" name="adj1"/>
              <a:gd fmla="val 80006" name="adj2"/>
              <a:gd fmla="val 0" name="adj3"/>
            </a:avLst>
          </a:prstGeom>
          <a:solidFill>
            <a:schemeClr val="lt2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300" lIns="34300" spcFirstLastPara="1" rIns="34300" wrap="square" tIns="343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roxima Nova"/>
                <a:ea typeface="Proxima Nova"/>
                <a:cs typeface="Proxima Nova"/>
                <a:sym typeface="Proxima Nova"/>
              </a:rPr>
              <a:t>Bir şey yapmamı istediğinde bana mesaj at!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6"/>
          <p:cNvSpPr txBox="1"/>
          <p:nvPr>
            <p:ph type="title"/>
          </p:nvPr>
        </p:nvSpPr>
        <p:spPr>
          <a:xfrm>
            <a:off x="311700" y="187825"/>
            <a:ext cx="8493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Ethereum</a:t>
            </a:r>
            <a:endParaRPr/>
          </a:p>
        </p:txBody>
      </p:sp>
      <p:sp>
        <p:nvSpPr>
          <p:cNvPr id="247" name="Google Shape;247;p26"/>
          <p:cNvSpPr txBox="1"/>
          <p:nvPr>
            <p:ph idx="2" type="title"/>
          </p:nvPr>
        </p:nvSpPr>
        <p:spPr>
          <a:xfrm>
            <a:off x="300800" y="378350"/>
            <a:ext cx="8364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Ethereum Akıllı Sözleşmelerin Amaçları</a:t>
            </a:r>
            <a:endParaRPr/>
          </a:p>
        </p:txBody>
      </p:sp>
      <p:sp>
        <p:nvSpPr>
          <p:cNvPr id="248" name="Google Shape;248;p26"/>
          <p:cNvSpPr txBox="1"/>
          <p:nvPr/>
        </p:nvSpPr>
        <p:spPr>
          <a:xfrm>
            <a:off x="311700" y="1039550"/>
            <a:ext cx="7823100" cy="37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3429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424242"/>
                </a:solidFill>
                <a:latin typeface="Poppins"/>
                <a:ea typeface="Poppins"/>
                <a:cs typeface="Poppins"/>
                <a:sym typeface="Poppins"/>
              </a:rPr>
              <a:t>Ethereum Sözleşmeleri genellikle dört amaca hizmet eder:</a:t>
            </a:r>
            <a:endParaRPr sz="1600">
              <a:solidFill>
                <a:srgbClr val="42424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190500" lvl="1" marL="3429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424242"/>
              </a:buClr>
              <a:buSzPts val="1600"/>
              <a:buFont typeface="Poppins"/>
              <a:buChar char="○"/>
            </a:pPr>
            <a:r>
              <a:rPr lang="en" sz="1600">
                <a:solidFill>
                  <a:srgbClr val="424242"/>
                </a:solidFill>
                <a:latin typeface="Poppins"/>
                <a:ea typeface="Poppins"/>
                <a:cs typeface="Poppins"/>
                <a:sym typeface="Poppins"/>
              </a:rPr>
              <a:t>Verileri saklar ve korur</a:t>
            </a:r>
            <a:endParaRPr sz="1600">
              <a:solidFill>
                <a:srgbClr val="42424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3429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424242"/>
                </a:solidFill>
                <a:latin typeface="Poppins"/>
                <a:ea typeface="Poppins"/>
                <a:cs typeface="Poppins"/>
                <a:sym typeface="Poppins"/>
              </a:rPr>
              <a:t>Veriler, kullanıcılar veya diğer sözleşmeler için yararlı bir şeyi temsil eder</a:t>
            </a:r>
            <a:endParaRPr sz="1600">
              <a:solidFill>
                <a:srgbClr val="42424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3429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424242"/>
                </a:solidFill>
                <a:latin typeface="Poppins"/>
                <a:ea typeface="Poppins"/>
                <a:cs typeface="Poppins"/>
                <a:sym typeface="Poppins"/>
              </a:rPr>
              <a:t>Ör: bir token para birimi veya kuruluşun üyeliği</a:t>
            </a:r>
            <a:endParaRPr sz="1600">
              <a:solidFill>
                <a:srgbClr val="42424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190500" lvl="1" marL="3429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424242"/>
              </a:buClr>
              <a:buSzPts val="1600"/>
              <a:buFont typeface="Poppins"/>
              <a:buChar char="○"/>
            </a:pPr>
            <a:r>
              <a:rPr lang="en" sz="1600">
                <a:solidFill>
                  <a:srgbClr val="424242"/>
                </a:solidFill>
                <a:latin typeface="Poppins"/>
                <a:ea typeface="Poppins"/>
                <a:cs typeface="Poppins"/>
                <a:sym typeface="Poppins"/>
              </a:rPr>
              <a:t>Güvenilmeyen kullanıcılar arasındaki sözleşmeyi veya ilişkiyi yönetin</a:t>
            </a:r>
            <a:endParaRPr sz="1600">
              <a:solidFill>
                <a:srgbClr val="42424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3429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424242"/>
                </a:solidFill>
                <a:latin typeface="Poppins"/>
                <a:ea typeface="Poppins"/>
                <a:cs typeface="Poppins"/>
                <a:sym typeface="Poppins"/>
              </a:rPr>
              <a:t>Örn: finansal sözleşmeler, sigorta</a:t>
            </a:r>
            <a:endParaRPr sz="1600">
              <a:solidFill>
                <a:srgbClr val="42424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3429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424242"/>
                </a:solidFill>
                <a:latin typeface="Poppins"/>
                <a:ea typeface="Poppins"/>
                <a:cs typeface="Poppins"/>
                <a:sym typeface="Poppins"/>
              </a:rPr>
              <a:t>Diğer sözleşmelere işlev sağlamak</a:t>
            </a:r>
            <a:endParaRPr sz="1600">
              <a:solidFill>
                <a:srgbClr val="42424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190500" lvl="1" marL="3429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424242"/>
              </a:buClr>
              <a:buSzPts val="1600"/>
              <a:buFont typeface="Poppins"/>
              <a:buChar char="○"/>
            </a:pPr>
            <a:r>
              <a:rPr lang="en" sz="1600">
                <a:solidFill>
                  <a:srgbClr val="424242"/>
                </a:solidFill>
                <a:latin typeface="Poppins"/>
                <a:ea typeface="Poppins"/>
                <a:cs typeface="Poppins"/>
                <a:sym typeface="Poppins"/>
              </a:rPr>
              <a:t>Bir yazılım kütüphanesi olarak hizmet vermek</a:t>
            </a:r>
            <a:endParaRPr sz="1600">
              <a:solidFill>
                <a:srgbClr val="42424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190500" lvl="1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600"/>
              <a:buFont typeface="Poppins"/>
              <a:buChar char="○"/>
            </a:pPr>
            <a:r>
              <a:rPr lang="en" sz="1600">
                <a:solidFill>
                  <a:srgbClr val="424242"/>
                </a:solidFill>
                <a:latin typeface="Poppins"/>
                <a:ea typeface="Poppins"/>
                <a:cs typeface="Poppins"/>
                <a:sym typeface="Poppins"/>
              </a:rPr>
              <a:t>Karmaşık Kimlik Doğrulama</a:t>
            </a:r>
            <a:endParaRPr sz="1600">
              <a:solidFill>
                <a:srgbClr val="42424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3429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2424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2424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228600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2424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49" name="Google Shape;249;p26"/>
          <p:cNvSpPr txBox="1"/>
          <p:nvPr/>
        </p:nvSpPr>
        <p:spPr>
          <a:xfrm>
            <a:off x="234755" y="4554328"/>
            <a:ext cx="20118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300" lIns="34300" spcFirstLastPara="1" rIns="34300" wrap="square" tIns="343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Poppins"/>
                <a:ea typeface="Poppins"/>
                <a:cs typeface="Poppins"/>
                <a:sym typeface="Poppins"/>
              </a:rPr>
              <a:t>AUTHOR: JANICE NG</a:t>
            </a:r>
            <a:endParaRPr sz="900">
              <a:solidFill>
                <a:srgbClr val="B7B7B7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7"/>
          <p:cNvSpPr txBox="1"/>
          <p:nvPr>
            <p:ph type="title"/>
          </p:nvPr>
        </p:nvSpPr>
        <p:spPr>
          <a:xfrm>
            <a:off x="311700" y="187825"/>
            <a:ext cx="8493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Ethereum</a:t>
            </a:r>
            <a:endParaRPr/>
          </a:p>
        </p:txBody>
      </p:sp>
      <p:sp>
        <p:nvSpPr>
          <p:cNvPr id="255" name="Google Shape;255;p27"/>
          <p:cNvSpPr txBox="1"/>
          <p:nvPr>
            <p:ph idx="2" type="title"/>
          </p:nvPr>
        </p:nvSpPr>
        <p:spPr>
          <a:xfrm>
            <a:off x="300800" y="378350"/>
            <a:ext cx="8364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Ethereum </a:t>
            </a:r>
            <a:r>
              <a:rPr lang="en"/>
              <a:t>Madenciliği: </a:t>
            </a:r>
            <a:r>
              <a:rPr lang="en"/>
              <a:t> </a:t>
            </a:r>
            <a:endParaRPr/>
          </a:p>
        </p:txBody>
      </p:sp>
      <p:sp>
        <p:nvSpPr>
          <p:cNvPr id="256" name="Google Shape;256;p27"/>
          <p:cNvSpPr txBox="1"/>
          <p:nvPr/>
        </p:nvSpPr>
        <p:spPr>
          <a:xfrm>
            <a:off x="157925" y="1031850"/>
            <a:ext cx="6145800" cy="37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778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Tam teşekküllü bir Ethereum madencisi şunları yapmalıdır:</a:t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42900" lvl="1" marL="9144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AutoNum type="arabicPeriod" startAt="0"/>
            </a:pPr>
            <a:r>
              <a:rPr b="1" lang="en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Tüm Ethereum blok zincirini indirme</a:t>
            </a:r>
            <a:endParaRPr b="1"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42900" lvl="1" marL="9144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AutoNum type="arabicPeriod" startAt="0"/>
            </a:pPr>
            <a:r>
              <a:rPr b="1" lang="en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Gelen işlemleri doğrulama ve işlemler tarafından çağrılan Akıllı Sözleşme kodunu çalıştırma</a:t>
            </a:r>
            <a:endParaRPr b="1"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42900" lvl="1" marL="9144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AutoNum type="arabicPeriod" startAt="0"/>
            </a:pPr>
            <a:r>
              <a:rPr b="1" lang="en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Blok oluşturma</a:t>
            </a:r>
            <a:endParaRPr b="1"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42900" lvl="1" marL="9144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AutoNum type="arabicPeriod" startAt="0"/>
            </a:pPr>
            <a:r>
              <a:rPr b="1" lang="en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Geçerli bir nonce bulma</a:t>
            </a:r>
            <a:endParaRPr b="1"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42900" lvl="1" marL="9144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AutoNum type="arabicPeriod" startAt="0"/>
            </a:pPr>
            <a:r>
              <a:rPr b="1" lang="en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Bloğu yayınlama</a:t>
            </a:r>
            <a:endParaRPr b="1"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42900" lvl="1" marL="9144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AutoNum type="arabicPeriod" startAt="0"/>
            </a:pPr>
            <a:r>
              <a:rPr b="1" lang="en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Kâr!</a:t>
            </a:r>
            <a:endParaRPr b="1"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9144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228600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2424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228600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2424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57" name="Google Shape;25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42227" y="1421700"/>
            <a:ext cx="2607986" cy="1771602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27"/>
          <p:cNvSpPr txBox="1"/>
          <p:nvPr/>
        </p:nvSpPr>
        <p:spPr>
          <a:xfrm>
            <a:off x="6361396" y="2907894"/>
            <a:ext cx="2598000" cy="81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300" lIns="34300" spcFirstLastPara="1" rIns="34300" wrap="square" tIns="343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Image source:</a:t>
            </a:r>
            <a:r>
              <a:rPr lang="en" sz="700">
                <a:solidFill>
                  <a:srgbClr val="FFFFFF"/>
                </a:solidFill>
              </a:rPr>
              <a:t> </a:t>
            </a:r>
            <a:r>
              <a:rPr lang="en" sz="700" u="sng">
                <a:solidFill>
                  <a:schemeClr val="hlink"/>
                </a:solidFill>
                <a:hlinkClick r:id="rId4"/>
              </a:rPr>
              <a:t>http://www.coindesk.com/information/how-to-set-up-a-miner/</a:t>
            </a:r>
            <a:endParaRPr sz="7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8"/>
          <p:cNvSpPr txBox="1"/>
          <p:nvPr>
            <p:ph type="title"/>
          </p:nvPr>
        </p:nvSpPr>
        <p:spPr>
          <a:xfrm>
            <a:off x="311700" y="187825"/>
            <a:ext cx="8493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Ethereum</a:t>
            </a:r>
            <a:endParaRPr/>
          </a:p>
        </p:txBody>
      </p:sp>
      <p:sp>
        <p:nvSpPr>
          <p:cNvPr id="264" name="Google Shape;264;p28"/>
          <p:cNvSpPr txBox="1"/>
          <p:nvPr>
            <p:ph idx="2" type="title"/>
          </p:nvPr>
        </p:nvSpPr>
        <p:spPr>
          <a:xfrm>
            <a:off x="300800" y="378350"/>
            <a:ext cx="8364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Distributed Computer</a:t>
            </a:r>
            <a:endParaRPr/>
          </a:p>
        </p:txBody>
      </p:sp>
      <p:sp>
        <p:nvSpPr>
          <p:cNvPr id="265" name="Google Shape;265;p28"/>
          <p:cNvSpPr txBox="1"/>
          <p:nvPr/>
        </p:nvSpPr>
        <p:spPr>
          <a:xfrm>
            <a:off x="388575" y="1085675"/>
            <a:ext cx="8706000" cy="37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15900" lvl="0" marL="1778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424242"/>
              </a:buClr>
              <a:buSzPts val="2000"/>
              <a:buFont typeface="Proxima Nova"/>
              <a:buChar char="●"/>
            </a:pPr>
            <a:r>
              <a:rPr lang="en" sz="2000">
                <a:solidFill>
                  <a:srgbClr val="424242"/>
                </a:solidFill>
                <a:latin typeface="Proxima Nova"/>
                <a:ea typeface="Proxima Nova"/>
                <a:cs typeface="Proxima Nova"/>
                <a:sym typeface="Proxima Nova"/>
              </a:rPr>
              <a:t>Ethereum “dağıtık bir bilgisayardır”</a:t>
            </a:r>
            <a:endParaRPr sz="2000">
              <a:solidFill>
                <a:srgbClr val="42424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1778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42424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15900" lvl="0" marL="1778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424242"/>
              </a:buClr>
              <a:buSzPts val="2000"/>
              <a:buFont typeface="Proxima Nova"/>
              <a:buChar char="●"/>
            </a:pPr>
            <a:r>
              <a:rPr lang="en" sz="2000">
                <a:solidFill>
                  <a:srgbClr val="424242"/>
                </a:solidFill>
                <a:latin typeface="Proxima Nova"/>
                <a:ea typeface="Proxima Nova"/>
                <a:cs typeface="Proxima Nova"/>
                <a:sym typeface="Proxima Nova"/>
              </a:rPr>
              <a:t>Ethereum'un dağıtılmış fikir birliği (konsensus) protokolü, İş Kanıtı'dır</a:t>
            </a:r>
            <a:endParaRPr sz="2000">
              <a:solidFill>
                <a:srgbClr val="42424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1778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42424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15900" lvl="0" marL="1778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424242"/>
              </a:buClr>
              <a:buSzPts val="2000"/>
              <a:buFont typeface="Proxima Nova"/>
              <a:buChar char="●"/>
            </a:pPr>
            <a:r>
              <a:rPr lang="en" sz="2000">
                <a:solidFill>
                  <a:srgbClr val="424242"/>
                </a:solidFill>
                <a:latin typeface="Proxima Nova"/>
                <a:ea typeface="Proxima Nova"/>
                <a:cs typeface="Proxima Nova"/>
                <a:sym typeface="Proxima Nova"/>
              </a:rPr>
              <a:t>Ağ fikir birliği, Güvenilir Üçüncü Taraf ihtiyacını ortadan kaldırır</a:t>
            </a:r>
            <a:endParaRPr sz="2000">
              <a:solidFill>
                <a:srgbClr val="42424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1778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42424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15900" lvl="0" marL="1778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424242"/>
              </a:buClr>
              <a:buSzPts val="2000"/>
              <a:buFont typeface="Proxima Nova"/>
              <a:buChar char="●"/>
            </a:pPr>
            <a:r>
              <a:rPr lang="en" sz="2000">
                <a:solidFill>
                  <a:srgbClr val="424242"/>
                </a:solidFill>
                <a:latin typeface="Proxima Nova"/>
                <a:ea typeface="Proxima Nova"/>
                <a:cs typeface="Proxima Nova"/>
                <a:sym typeface="Proxima Nova"/>
              </a:rPr>
              <a:t>Sonsuza kadar blok zincirinde yaşayan Güvenli Eşler Arası anlaşmalar</a:t>
            </a:r>
            <a:endParaRPr sz="2000">
              <a:solidFill>
                <a:srgbClr val="42424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1778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br>
              <a:rPr lang="en" sz="2000">
                <a:solidFill>
                  <a:srgbClr val="424242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endParaRPr sz="2000">
              <a:solidFill>
                <a:srgbClr val="42424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228600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66" name="Google Shape;266;p28"/>
          <p:cNvSpPr txBox="1"/>
          <p:nvPr/>
        </p:nvSpPr>
        <p:spPr>
          <a:xfrm>
            <a:off x="234755" y="4554328"/>
            <a:ext cx="20118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300" lIns="34300" spcFirstLastPara="1" rIns="34300" wrap="square" tIns="343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Poppins"/>
                <a:ea typeface="Poppins"/>
                <a:cs typeface="Poppins"/>
                <a:sym typeface="Poppins"/>
              </a:rPr>
              <a:t>AUTHOR: JANICE NG</a:t>
            </a:r>
            <a:endParaRPr sz="900">
              <a:solidFill>
                <a:srgbClr val="B7B7B7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9"/>
          <p:cNvSpPr txBox="1"/>
          <p:nvPr>
            <p:ph type="title"/>
          </p:nvPr>
        </p:nvSpPr>
        <p:spPr>
          <a:xfrm>
            <a:off x="311700" y="187825"/>
            <a:ext cx="8493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Ethereum</a:t>
            </a:r>
            <a:endParaRPr/>
          </a:p>
        </p:txBody>
      </p:sp>
      <p:sp>
        <p:nvSpPr>
          <p:cNvPr id="272" name="Google Shape;272;p29"/>
          <p:cNvSpPr txBox="1"/>
          <p:nvPr>
            <p:ph idx="2" type="title"/>
          </p:nvPr>
        </p:nvSpPr>
        <p:spPr>
          <a:xfrm>
            <a:off x="300800" y="378350"/>
            <a:ext cx="8364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Ethereum Akıllı Sözleşmelerin Amaçları</a:t>
            </a:r>
            <a:endParaRPr/>
          </a:p>
        </p:txBody>
      </p:sp>
      <p:sp>
        <p:nvSpPr>
          <p:cNvPr id="273" name="Google Shape;273;p29"/>
          <p:cNvSpPr/>
          <p:nvPr/>
        </p:nvSpPr>
        <p:spPr>
          <a:xfrm>
            <a:off x="431056" y="4169254"/>
            <a:ext cx="86700" cy="762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74" name="Google Shape;274;p29"/>
          <p:cNvSpPr/>
          <p:nvPr/>
        </p:nvSpPr>
        <p:spPr>
          <a:xfrm>
            <a:off x="252322" y="4102554"/>
            <a:ext cx="86700" cy="762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75" name="Google Shape;275;p29"/>
          <p:cNvSpPr/>
          <p:nvPr/>
        </p:nvSpPr>
        <p:spPr>
          <a:xfrm>
            <a:off x="76199" y="1080122"/>
            <a:ext cx="8993400" cy="3987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19998" y="0"/>
                </a:lnTo>
                <a:lnTo>
                  <a:pt x="119998" y="119984"/>
                </a:lnTo>
                <a:lnTo>
                  <a:pt x="0" y="119984"/>
                </a:lnTo>
                <a:lnTo>
                  <a:pt x="0" y="0"/>
                </a:lnTo>
                <a:close/>
              </a:path>
            </a:pathLst>
          </a:custGeom>
          <a:solidFill>
            <a:srgbClr val="F7F7F7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76" name="Google Shape;276;p29"/>
          <p:cNvSpPr/>
          <p:nvPr/>
        </p:nvSpPr>
        <p:spPr>
          <a:xfrm>
            <a:off x="76200" y="1080125"/>
            <a:ext cx="8993400" cy="3834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19998" y="0"/>
                </a:lnTo>
                <a:lnTo>
                  <a:pt x="119998" y="119984"/>
                </a:lnTo>
                <a:lnTo>
                  <a:pt x="0" y="119984"/>
                </a:lnTo>
                <a:lnTo>
                  <a:pt x="0" y="0"/>
                </a:lnTo>
                <a:close/>
              </a:path>
            </a:pathLst>
          </a:cu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2700" lvl="0" marL="381000" marR="812800" rtl="0" algn="l">
              <a:lnSpc>
                <a:spcPct val="118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77" name="Google Shape;277;p29"/>
          <p:cNvSpPr txBox="1"/>
          <p:nvPr/>
        </p:nvSpPr>
        <p:spPr>
          <a:xfrm>
            <a:off x="3898866" y="2240586"/>
            <a:ext cx="1762800" cy="2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9A84F"/>
                </a:solidFill>
                <a:latin typeface="Roboto Mono"/>
                <a:ea typeface="Roboto Mono"/>
                <a:cs typeface="Roboto Mono"/>
                <a:sym typeface="Roboto Mono"/>
              </a:rPr>
              <a:t>/* Defines a Bet */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78" name="Google Shape;278;p29"/>
          <p:cNvSpPr txBox="1"/>
          <p:nvPr/>
        </p:nvSpPr>
        <p:spPr>
          <a:xfrm>
            <a:off x="3898866" y="3326434"/>
            <a:ext cx="3957300" cy="3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191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9A84F"/>
                </a:solidFill>
                <a:latin typeface="Roboto Mono"/>
                <a:ea typeface="Roboto Mono"/>
                <a:cs typeface="Roboto Mono"/>
                <a:sym typeface="Roboto Mono"/>
              </a:rPr>
              <a:t>/* Keep track of every gambler's bet */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12700" marR="0" rtl="0" algn="l">
              <a:lnSpc>
                <a:spcPct val="1191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9A84F"/>
                </a:solidFill>
                <a:latin typeface="Roboto Mono"/>
                <a:ea typeface="Roboto Mono"/>
                <a:cs typeface="Roboto Mono"/>
                <a:sym typeface="Roboto Mono"/>
              </a:rPr>
              <a:t>/* Keep track of every player's winnings */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79" name="Google Shape;279;p29"/>
          <p:cNvSpPr txBox="1"/>
          <p:nvPr/>
        </p:nvSpPr>
        <p:spPr>
          <a:xfrm>
            <a:off x="591183" y="2069736"/>
            <a:ext cx="3226500" cy="16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191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B77D8"/>
                </a:solidFill>
                <a:latin typeface="Roboto Mono"/>
                <a:ea typeface="Roboto Mono"/>
                <a:cs typeface="Roboto Mono"/>
                <a:sym typeface="Roboto Mono"/>
              </a:rPr>
              <a:t>struct </a:t>
            </a:r>
            <a:r>
              <a:rPr lang="en" sz="1200">
                <a:latin typeface="Roboto Mono"/>
                <a:ea typeface="Roboto Mono"/>
                <a:cs typeface="Roboto Mono"/>
                <a:sym typeface="Roboto Mono"/>
              </a:rPr>
              <a:t>Bet {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  <a:p>
            <a:pPr indent="-12700" lvl="0" marL="381000" marR="1651000" rtl="0" algn="l">
              <a:lnSpc>
                <a:spcPct val="118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B77D8"/>
                </a:solidFill>
                <a:latin typeface="Roboto Mono"/>
                <a:ea typeface="Roboto Mono"/>
                <a:cs typeface="Roboto Mono"/>
                <a:sym typeface="Roboto Mono"/>
              </a:rPr>
              <a:t>uint </a:t>
            </a:r>
            <a:r>
              <a:rPr lang="en" sz="1200">
                <a:latin typeface="Roboto Mono"/>
                <a:ea typeface="Roboto Mono"/>
                <a:cs typeface="Roboto Mono"/>
                <a:sym typeface="Roboto Mono"/>
              </a:rPr>
              <a:t>outcome;  </a:t>
            </a:r>
            <a:r>
              <a:rPr lang="en" sz="1200">
                <a:solidFill>
                  <a:srgbClr val="3B77D8"/>
                </a:solidFill>
                <a:latin typeface="Roboto Mono"/>
                <a:ea typeface="Roboto Mono"/>
                <a:cs typeface="Roboto Mono"/>
                <a:sym typeface="Roboto Mono"/>
              </a:rPr>
              <a:t>uint </a:t>
            </a:r>
            <a:r>
              <a:rPr lang="en" sz="1200">
                <a:latin typeface="Roboto Mono"/>
                <a:ea typeface="Roboto Mono"/>
                <a:cs typeface="Roboto Mono"/>
                <a:sym typeface="Roboto Mono"/>
              </a:rPr>
              <a:t>amount;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  <a:p>
            <a:pPr indent="-12700" lvl="0" marL="381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B77D8"/>
                </a:solidFill>
                <a:latin typeface="Roboto Mono"/>
                <a:ea typeface="Roboto Mono"/>
                <a:cs typeface="Roboto Mono"/>
                <a:sym typeface="Roboto Mono"/>
              </a:rPr>
              <a:t>bool </a:t>
            </a:r>
            <a:r>
              <a:rPr lang="en" sz="1200">
                <a:latin typeface="Roboto Mono"/>
                <a:ea typeface="Roboto Mono"/>
                <a:cs typeface="Roboto Mono"/>
                <a:sym typeface="Roboto Mono"/>
              </a:rPr>
              <a:t>initialized;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12700" marR="0" rtl="0" algn="l">
              <a:lnSpc>
                <a:spcPct val="1191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12700" marR="0" rtl="0" algn="l">
              <a:lnSpc>
                <a:spcPct val="118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mapping </a:t>
            </a:r>
            <a:r>
              <a:rPr lang="en" sz="1200"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1200">
                <a:solidFill>
                  <a:srgbClr val="3B77D8"/>
                </a:solidFill>
                <a:latin typeface="Roboto Mono"/>
                <a:ea typeface="Roboto Mono"/>
                <a:cs typeface="Roboto Mono"/>
                <a:sym typeface="Roboto Mono"/>
              </a:rPr>
              <a:t>address </a:t>
            </a:r>
            <a:r>
              <a:rPr lang="en" sz="1200">
                <a:latin typeface="Roboto Mono"/>
                <a:ea typeface="Roboto Mono"/>
                <a:cs typeface="Roboto Mono"/>
                <a:sym typeface="Roboto Mono"/>
              </a:rPr>
              <a:t>=&gt; </a:t>
            </a:r>
            <a:r>
              <a:rPr lang="en" sz="1200">
                <a:solidFill>
                  <a:srgbClr val="3B77D8"/>
                </a:solidFill>
                <a:latin typeface="Roboto Mono"/>
                <a:ea typeface="Roboto Mono"/>
                <a:cs typeface="Roboto Mono"/>
                <a:sym typeface="Roboto Mono"/>
              </a:rPr>
              <a:t>Bet</a:t>
            </a:r>
            <a:r>
              <a:rPr lang="en" sz="1200">
                <a:latin typeface="Roboto Mono"/>
                <a:ea typeface="Roboto Mono"/>
                <a:cs typeface="Roboto Mono"/>
                <a:sym typeface="Roboto Mono"/>
              </a:rPr>
              <a:t>) bets;  </a:t>
            </a:r>
            <a:r>
              <a:rPr lang="en" sz="120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mapping </a:t>
            </a:r>
            <a:r>
              <a:rPr lang="en" sz="1200"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1200">
                <a:solidFill>
                  <a:srgbClr val="3B77D8"/>
                </a:solidFill>
                <a:latin typeface="Roboto Mono"/>
                <a:ea typeface="Roboto Mono"/>
                <a:cs typeface="Roboto Mono"/>
                <a:sym typeface="Roboto Mono"/>
              </a:rPr>
              <a:t>address </a:t>
            </a:r>
            <a:r>
              <a:rPr lang="en" sz="1200">
                <a:latin typeface="Roboto Mono"/>
                <a:ea typeface="Roboto Mono"/>
                <a:cs typeface="Roboto Mono"/>
                <a:sym typeface="Roboto Mono"/>
              </a:rPr>
              <a:t>=&gt; </a:t>
            </a:r>
            <a:r>
              <a:rPr lang="en" sz="1200">
                <a:solidFill>
                  <a:srgbClr val="3B77D8"/>
                </a:solidFill>
                <a:latin typeface="Roboto Mono"/>
                <a:ea typeface="Roboto Mono"/>
                <a:cs typeface="Roboto Mono"/>
                <a:sym typeface="Roboto Mono"/>
              </a:rPr>
              <a:t>uint</a:t>
            </a:r>
            <a:r>
              <a:rPr lang="en" sz="1200">
                <a:latin typeface="Roboto Mono"/>
                <a:ea typeface="Roboto Mono"/>
                <a:cs typeface="Roboto Mono"/>
                <a:sym typeface="Roboto Mono"/>
              </a:rPr>
              <a:t>) winnings;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12700" marR="0" rtl="0" algn="l">
              <a:lnSpc>
                <a:spcPct val="1154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 Mono"/>
                <a:ea typeface="Roboto Mono"/>
                <a:cs typeface="Roboto Mono"/>
                <a:sym typeface="Roboto Mono"/>
              </a:rPr>
              <a:t>...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80" name="Google Shape;280;p29"/>
          <p:cNvSpPr txBox="1"/>
          <p:nvPr/>
        </p:nvSpPr>
        <p:spPr>
          <a:xfrm>
            <a:off x="591237" y="4031888"/>
            <a:ext cx="8220900" cy="5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0300">
            <a:noAutofit/>
          </a:bodyPr>
          <a:lstStyle/>
          <a:p>
            <a:pPr indent="0" lvl="0" marL="12700" marR="1104900" rtl="0" algn="l">
              <a:lnSpc>
                <a:spcPct val="118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function </a:t>
            </a:r>
            <a:r>
              <a:rPr lang="en" sz="1200">
                <a:solidFill>
                  <a:srgbClr val="9900FF"/>
                </a:solidFill>
                <a:latin typeface="Roboto Mono"/>
                <a:ea typeface="Roboto Mono"/>
                <a:cs typeface="Roboto Mono"/>
                <a:sym typeface="Roboto Mono"/>
              </a:rPr>
              <a:t>makeBet</a:t>
            </a:r>
            <a:r>
              <a:rPr lang="en" sz="1200">
                <a:latin typeface="Roboto Mono"/>
                <a:ea typeface="Roboto Mono"/>
                <a:cs typeface="Roboto Mono"/>
                <a:sym typeface="Roboto Mono"/>
              </a:rPr>
              <a:t>(uint _outcome) payable </a:t>
            </a:r>
            <a:r>
              <a:rPr lang="en" sz="1200">
                <a:solidFill>
                  <a:srgbClr val="3B77D8"/>
                </a:solidFill>
                <a:latin typeface="Roboto Mono"/>
                <a:ea typeface="Roboto Mono"/>
                <a:cs typeface="Roboto Mono"/>
                <a:sym typeface="Roboto Mono"/>
              </a:rPr>
              <a:t>returns </a:t>
            </a:r>
            <a:r>
              <a:rPr lang="en" sz="1200">
                <a:latin typeface="Roboto Mono"/>
                <a:ea typeface="Roboto Mono"/>
                <a:cs typeface="Roboto Mono"/>
                <a:sym typeface="Roboto Mono"/>
              </a:rPr>
              <a:t>(bool) { … } 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12700" marR="1104900" rtl="0" algn="l">
              <a:lnSpc>
                <a:spcPct val="118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function </a:t>
            </a:r>
            <a:r>
              <a:rPr lang="en" sz="1200">
                <a:solidFill>
                  <a:srgbClr val="9900FF"/>
                </a:solidFill>
                <a:latin typeface="Roboto Mono"/>
                <a:ea typeface="Roboto Mono"/>
                <a:cs typeface="Roboto Mono"/>
                <a:sym typeface="Roboto Mono"/>
              </a:rPr>
              <a:t>makeDecision</a:t>
            </a:r>
            <a:r>
              <a:rPr lang="en" sz="1200">
                <a:latin typeface="Roboto Mono"/>
                <a:ea typeface="Roboto Mono"/>
                <a:cs typeface="Roboto Mono"/>
                <a:sym typeface="Roboto Mono"/>
              </a:rPr>
              <a:t>(uint _outcome) oracleOnly() { … }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12700" marR="0" rtl="0" algn="l">
              <a:lnSpc>
                <a:spcPct val="1154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function </a:t>
            </a:r>
            <a:r>
              <a:rPr lang="en" sz="1200">
                <a:solidFill>
                  <a:srgbClr val="9900FF"/>
                </a:solidFill>
                <a:latin typeface="Roboto Mono"/>
                <a:ea typeface="Roboto Mono"/>
                <a:cs typeface="Roboto Mono"/>
                <a:sym typeface="Roboto Mono"/>
              </a:rPr>
              <a:t>withdraw</a:t>
            </a:r>
            <a:r>
              <a:rPr lang="en" sz="1200"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1200">
                <a:solidFill>
                  <a:srgbClr val="3B77D8"/>
                </a:solidFill>
                <a:latin typeface="Roboto Mono"/>
                <a:ea typeface="Roboto Mono"/>
                <a:cs typeface="Roboto Mono"/>
                <a:sym typeface="Roboto Mono"/>
              </a:rPr>
              <a:t>uint </a:t>
            </a:r>
            <a:r>
              <a:rPr lang="en" sz="1200">
                <a:latin typeface="Roboto Mono"/>
                <a:ea typeface="Roboto Mono"/>
                <a:cs typeface="Roboto Mono"/>
                <a:sym typeface="Roboto Mono"/>
              </a:rPr>
              <a:t>withdrawAmount) </a:t>
            </a:r>
            <a:r>
              <a:rPr lang="en" sz="1200">
                <a:solidFill>
                  <a:srgbClr val="3B77D8"/>
                </a:solidFill>
                <a:latin typeface="Roboto Mono"/>
                <a:ea typeface="Roboto Mono"/>
                <a:cs typeface="Roboto Mono"/>
                <a:sym typeface="Roboto Mono"/>
              </a:rPr>
              <a:t>returns </a:t>
            </a:r>
            <a:r>
              <a:rPr lang="en" sz="1200"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1200">
                <a:solidFill>
                  <a:srgbClr val="3B77D8"/>
                </a:solidFill>
                <a:latin typeface="Roboto Mono"/>
                <a:ea typeface="Roboto Mono"/>
                <a:cs typeface="Roboto Mono"/>
                <a:sym typeface="Roboto Mono"/>
              </a:rPr>
              <a:t>uint </a:t>
            </a:r>
            <a:r>
              <a:rPr lang="en" sz="1200">
                <a:latin typeface="Roboto Mono"/>
                <a:ea typeface="Roboto Mono"/>
                <a:cs typeface="Roboto Mono"/>
                <a:sym typeface="Roboto Mono"/>
              </a:rPr>
              <a:t>remainingBal) { … }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81" name="Google Shape;281;p29"/>
          <p:cNvSpPr txBox="1"/>
          <p:nvPr/>
        </p:nvSpPr>
        <p:spPr>
          <a:xfrm>
            <a:off x="76200" y="922475"/>
            <a:ext cx="7910400" cy="143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381000" marR="273050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contract </a:t>
            </a:r>
            <a:r>
              <a:rPr lang="en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Betting {  </a:t>
            </a:r>
            <a:endParaRPr sz="12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81000" lvl="0" marL="838200" marR="273050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B77D8"/>
                </a:solidFill>
                <a:latin typeface="Roboto Mono"/>
                <a:ea typeface="Roboto Mono"/>
                <a:cs typeface="Roboto Mono"/>
                <a:sym typeface="Roboto Mono"/>
              </a:rPr>
              <a:t>address </a:t>
            </a:r>
            <a:r>
              <a:rPr lang="en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public owner;</a:t>
            </a:r>
            <a:endParaRPr sz="12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81000" lvl="0" marL="838200" marR="273050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B77D8"/>
                </a:solidFill>
                <a:latin typeface="Roboto Mono"/>
                <a:ea typeface="Roboto Mono"/>
                <a:cs typeface="Roboto Mono"/>
                <a:sym typeface="Roboto Mono"/>
              </a:rPr>
              <a:t>address </a:t>
            </a:r>
            <a:r>
              <a:rPr lang="en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public gamblerA, gamblerB, oracle; </a:t>
            </a:r>
            <a:endParaRPr sz="12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81000" lvl="0" marL="838200" marR="273050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B77D8"/>
                </a:solidFill>
                <a:latin typeface="Roboto Mono"/>
                <a:ea typeface="Roboto Mono"/>
                <a:cs typeface="Roboto Mono"/>
                <a:sym typeface="Roboto Mono"/>
              </a:rPr>
              <a:t>uint[] </a:t>
            </a:r>
            <a:r>
              <a:rPr lang="en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outcomes;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2"/>
          <p:cNvSpPr txBox="1"/>
          <p:nvPr/>
        </p:nvSpPr>
        <p:spPr>
          <a:xfrm>
            <a:off x="1442281" y="1723538"/>
            <a:ext cx="822000" cy="86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Poppins Medium"/>
                <a:ea typeface="Poppins Medium"/>
                <a:cs typeface="Poppins Medium"/>
                <a:sym typeface="Poppins Medium"/>
              </a:rPr>
              <a:t>01</a:t>
            </a:r>
            <a:endParaRPr sz="2800"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78" name="Google Shape;78;p12"/>
          <p:cNvSpPr txBox="1"/>
          <p:nvPr/>
        </p:nvSpPr>
        <p:spPr>
          <a:xfrm>
            <a:off x="2108200" y="1997750"/>
            <a:ext cx="2365500" cy="32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Smart Contracts</a:t>
            </a:r>
            <a:endParaRPr/>
          </a:p>
        </p:txBody>
      </p:sp>
      <p:sp>
        <p:nvSpPr>
          <p:cNvPr id="79" name="Google Shape;79;p12"/>
          <p:cNvSpPr/>
          <p:nvPr/>
        </p:nvSpPr>
        <p:spPr>
          <a:xfrm>
            <a:off x="4693711" y="2579800"/>
            <a:ext cx="2821500" cy="32100"/>
          </a:xfrm>
          <a:prstGeom prst="rect">
            <a:avLst/>
          </a:prstGeom>
          <a:solidFill>
            <a:srgbClr val="FECB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B5AA"/>
              </a:solidFill>
            </a:endParaRPr>
          </a:p>
        </p:txBody>
      </p:sp>
      <p:sp>
        <p:nvSpPr>
          <p:cNvPr id="80" name="Google Shape;80;p12"/>
          <p:cNvSpPr/>
          <p:nvPr/>
        </p:nvSpPr>
        <p:spPr>
          <a:xfrm>
            <a:off x="1499811" y="2579800"/>
            <a:ext cx="2821500" cy="32100"/>
          </a:xfrm>
          <a:prstGeom prst="rect">
            <a:avLst/>
          </a:prstGeom>
          <a:solidFill>
            <a:srgbClr val="FECB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B5AA"/>
              </a:solidFill>
            </a:endParaRPr>
          </a:p>
        </p:txBody>
      </p:sp>
      <p:sp>
        <p:nvSpPr>
          <p:cNvPr id="81" name="Google Shape;81;p12"/>
          <p:cNvSpPr/>
          <p:nvPr/>
        </p:nvSpPr>
        <p:spPr>
          <a:xfrm>
            <a:off x="4693711" y="3516900"/>
            <a:ext cx="2821500" cy="32100"/>
          </a:xfrm>
          <a:prstGeom prst="rect">
            <a:avLst/>
          </a:prstGeom>
          <a:solidFill>
            <a:srgbClr val="FECB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B5AA"/>
              </a:solidFill>
            </a:endParaRPr>
          </a:p>
        </p:txBody>
      </p:sp>
      <p:sp>
        <p:nvSpPr>
          <p:cNvPr id="82" name="Google Shape;82;p12"/>
          <p:cNvSpPr/>
          <p:nvPr/>
        </p:nvSpPr>
        <p:spPr>
          <a:xfrm>
            <a:off x="1499811" y="3516900"/>
            <a:ext cx="2821500" cy="32100"/>
          </a:xfrm>
          <a:prstGeom prst="rect">
            <a:avLst/>
          </a:prstGeom>
          <a:solidFill>
            <a:srgbClr val="FECB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B5AA"/>
              </a:solidFill>
            </a:endParaRPr>
          </a:p>
        </p:txBody>
      </p:sp>
      <p:sp>
        <p:nvSpPr>
          <p:cNvPr id="83" name="Google Shape;83;p12"/>
          <p:cNvSpPr txBox="1"/>
          <p:nvPr/>
        </p:nvSpPr>
        <p:spPr>
          <a:xfrm>
            <a:off x="1442281" y="2638000"/>
            <a:ext cx="822000" cy="86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Poppins Medium"/>
                <a:ea typeface="Poppins Medium"/>
                <a:cs typeface="Poppins Medium"/>
                <a:sym typeface="Poppins Medium"/>
              </a:rPr>
              <a:t>03</a:t>
            </a:r>
            <a:endParaRPr sz="2800"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84" name="Google Shape;84;p12"/>
          <p:cNvSpPr txBox="1"/>
          <p:nvPr/>
        </p:nvSpPr>
        <p:spPr>
          <a:xfrm>
            <a:off x="2108200" y="2912213"/>
            <a:ext cx="2365500" cy="32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EVM</a:t>
            </a:r>
            <a:endParaRPr/>
          </a:p>
        </p:txBody>
      </p:sp>
      <p:sp>
        <p:nvSpPr>
          <p:cNvPr id="85" name="Google Shape;85;p12"/>
          <p:cNvSpPr txBox="1"/>
          <p:nvPr/>
        </p:nvSpPr>
        <p:spPr>
          <a:xfrm>
            <a:off x="4642681" y="1723538"/>
            <a:ext cx="822000" cy="86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Poppins Medium"/>
                <a:ea typeface="Poppins Medium"/>
                <a:cs typeface="Poppins Medium"/>
                <a:sym typeface="Poppins Medium"/>
              </a:rPr>
              <a:t>02</a:t>
            </a:r>
            <a:endParaRPr sz="2800"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86" name="Google Shape;86;p12"/>
          <p:cNvSpPr txBox="1"/>
          <p:nvPr/>
        </p:nvSpPr>
        <p:spPr>
          <a:xfrm>
            <a:off x="5308600" y="1997750"/>
            <a:ext cx="2365500" cy="32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Ethereum</a:t>
            </a:r>
            <a:endParaRPr/>
          </a:p>
        </p:txBody>
      </p:sp>
      <p:sp>
        <p:nvSpPr>
          <p:cNvPr id="87" name="Google Shape;87;p12"/>
          <p:cNvSpPr txBox="1"/>
          <p:nvPr/>
        </p:nvSpPr>
        <p:spPr>
          <a:xfrm>
            <a:off x="4642681" y="2638000"/>
            <a:ext cx="822000" cy="86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Poppins Medium"/>
                <a:ea typeface="Poppins Medium"/>
                <a:cs typeface="Poppins Medium"/>
                <a:sym typeface="Poppins Medium"/>
              </a:rPr>
              <a:t>04</a:t>
            </a:r>
            <a:endParaRPr sz="2800"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88" name="Google Shape;88;p12"/>
          <p:cNvSpPr txBox="1"/>
          <p:nvPr/>
        </p:nvSpPr>
        <p:spPr>
          <a:xfrm>
            <a:off x="5308600" y="2912213"/>
            <a:ext cx="2365500" cy="32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Use Cases</a:t>
            </a:r>
            <a:endParaRPr/>
          </a:p>
        </p:txBody>
      </p:sp>
      <p:sp>
        <p:nvSpPr>
          <p:cNvPr id="89" name="Google Shape;89;p12"/>
          <p:cNvSpPr txBox="1"/>
          <p:nvPr/>
        </p:nvSpPr>
        <p:spPr>
          <a:xfrm>
            <a:off x="311700" y="456875"/>
            <a:ext cx="8493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Poppins"/>
                <a:ea typeface="Poppins"/>
                <a:cs typeface="Poppins"/>
                <a:sym typeface="Poppins"/>
              </a:rPr>
              <a:t>İçerik tablosu</a:t>
            </a:r>
            <a:endParaRPr sz="28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0" name="Google Shape;90;p12"/>
          <p:cNvSpPr txBox="1"/>
          <p:nvPr/>
        </p:nvSpPr>
        <p:spPr>
          <a:xfrm>
            <a:off x="311700" y="187825"/>
            <a:ext cx="8493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EAA536"/>
                </a:solidFill>
                <a:latin typeface="Poppins"/>
                <a:ea typeface="Poppins"/>
                <a:cs typeface="Poppins"/>
                <a:sym typeface="Poppins"/>
              </a:rPr>
              <a:t>Ethereum &amp; Smart Contracts </a:t>
            </a:r>
            <a:endParaRPr sz="1200">
              <a:solidFill>
                <a:srgbClr val="EAA536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0"/>
          <p:cNvSpPr txBox="1"/>
          <p:nvPr>
            <p:ph type="title"/>
          </p:nvPr>
        </p:nvSpPr>
        <p:spPr>
          <a:xfrm>
            <a:off x="584300" y="1582000"/>
            <a:ext cx="509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Ethereum Virtual Machine</a:t>
            </a:r>
            <a:endParaRPr sz="50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1"/>
          <p:cNvSpPr txBox="1"/>
          <p:nvPr>
            <p:ph idx="2" type="title"/>
          </p:nvPr>
        </p:nvSpPr>
        <p:spPr>
          <a:xfrm>
            <a:off x="311700" y="456875"/>
            <a:ext cx="8493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EVM: </a:t>
            </a:r>
            <a:r>
              <a:rPr b="1" lang="en"/>
              <a:t>Derleme ve İşlem</a:t>
            </a:r>
            <a:endParaRPr b="1"/>
          </a:p>
        </p:txBody>
      </p:sp>
      <p:sp>
        <p:nvSpPr>
          <p:cNvPr id="292" name="Google Shape;292;p31"/>
          <p:cNvSpPr txBox="1"/>
          <p:nvPr>
            <p:ph type="title"/>
          </p:nvPr>
        </p:nvSpPr>
        <p:spPr>
          <a:xfrm>
            <a:off x="311700" y="187825"/>
            <a:ext cx="8493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Ethereum Virtual Machine (EVM)</a:t>
            </a:r>
            <a:endParaRPr/>
          </a:p>
        </p:txBody>
      </p:sp>
      <p:pic>
        <p:nvPicPr>
          <p:cNvPr id="293" name="Google Shape;29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3275" y="1262601"/>
            <a:ext cx="7977451" cy="2881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2"/>
          <p:cNvSpPr txBox="1"/>
          <p:nvPr>
            <p:ph idx="2" type="title"/>
          </p:nvPr>
        </p:nvSpPr>
        <p:spPr>
          <a:xfrm>
            <a:off x="311700" y="456875"/>
            <a:ext cx="8493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EVM: </a:t>
            </a:r>
            <a:r>
              <a:rPr b="1" lang="en"/>
              <a:t>Genel Bakış</a:t>
            </a:r>
            <a:endParaRPr b="1"/>
          </a:p>
        </p:txBody>
      </p:sp>
      <p:sp>
        <p:nvSpPr>
          <p:cNvPr id="299" name="Google Shape;299;p32"/>
          <p:cNvSpPr txBox="1"/>
          <p:nvPr>
            <p:ph type="title"/>
          </p:nvPr>
        </p:nvSpPr>
        <p:spPr>
          <a:xfrm>
            <a:off x="311700" y="187825"/>
            <a:ext cx="8493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Ethereum Virtual Machine (EVM)</a:t>
            </a:r>
            <a:endParaRPr/>
          </a:p>
        </p:txBody>
      </p:sp>
      <p:sp>
        <p:nvSpPr>
          <p:cNvPr id="300" name="Google Shape;300;p32"/>
          <p:cNvSpPr txBox="1"/>
          <p:nvPr/>
        </p:nvSpPr>
        <p:spPr>
          <a:xfrm>
            <a:off x="388575" y="1085675"/>
            <a:ext cx="6192000" cy="37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>
                <a:solidFill>
                  <a:srgbClr val="424242"/>
                </a:solidFill>
                <a:latin typeface="Proxima Nova"/>
                <a:ea typeface="Proxima Nova"/>
                <a:cs typeface="Proxima Nova"/>
                <a:sym typeface="Proxima Nova"/>
              </a:rPr>
              <a:t>EVM (Ethereum Sanal Makinesi), bilgisayarınızda sözleşme kodunu çalıştıran bir “mini bilgisayar”dır.</a:t>
            </a:r>
            <a:endParaRPr sz="1700">
              <a:solidFill>
                <a:srgbClr val="42424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>
                <a:solidFill>
                  <a:srgbClr val="424242"/>
                </a:solidFill>
                <a:latin typeface="Proxima Nova"/>
                <a:ea typeface="Proxima Nova"/>
                <a:cs typeface="Proxima Nova"/>
                <a:sym typeface="Proxima Nova"/>
              </a:rPr>
              <a:t>Aslında her düğümde yürütülen sözleşme kodu EVM kodudur</a:t>
            </a:r>
            <a:endParaRPr sz="1700">
              <a:solidFill>
                <a:srgbClr val="42424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>
                <a:solidFill>
                  <a:srgbClr val="424242"/>
                </a:solidFill>
                <a:latin typeface="Proxima Nova"/>
                <a:ea typeface="Proxima Nova"/>
                <a:cs typeface="Proxima Nova"/>
                <a:sym typeface="Proxima Nova"/>
              </a:rPr>
              <a:t>EVM kodu: düşük seviyeli, yığın tabanlı bayt kodu dili (yani JVM bayt kodu)</a:t>
            </a:r>
            <a:endParaRPr sz="1700">
              <a:solidFill>
                <a:srgbClr val="42424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>
                <a:solidFill>
                  <a:srgbClr val="424242"/>
                </a:solidFill>
                <a:latin typeface="Proxima Nova"/>
                <a:ea typeface="Proxima Nova"/>
                <a:cs typeface="Proxima Nova"/>
                <a:sym typeface="Proxima Nova"/>
              </a:rPr>
              <a:t>Her Ethereum düğümü EVM çalıştırır</a:t>
            </a:r>
            <a:endParaRPr sz="1700">
              <a:solidFill>
                <a:srgbClr val="42424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42424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42424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42424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228600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42424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01" name="Google Shape;30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39050" y="1085673"/>
            <a:ext cx="1296650" cy="1432266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32"/>
          <p:cNvSpPr/>
          <p:nvPr/>
        </p:nvSpPr>
        <p:spPr>
          <a:xfrm>
            <a:off x="7412811" y="2964679"/>
            <a:ext cx="713100" cy="811200"/>
          </a:xfrm>
          <a:prstGeom prst="wedgeRectCallout">
            <a:avLst>
              <a:gd fmla="val 22794" name="adj1"/>
              <a:gd fmla="val -87682" name="adj2"/>
            </a:avLst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3" name="Google Shape;303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95893" y="3130529"/>
            <a:ext cx="346894" cy="4795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3"/>
          <p:cNvSpPr txBox="1"/>
          <p:nvPr>
            <p:ph idx="2" type="title"/>
          </p:nvPr>
        </p:nvSpPr>
        <p:spPr>
          <a:xfrm>
            <a:off x="311700" y="456875"/>
            <a:ext cx="8493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Sözleşmemizde sonsuz bir döngü varsa ne olur??</a:t>
            </a:r>
            <a:endParaRPr b="1" sz="2400"/>
          </a:p>
        </p:txBody>
      </p:sp>
      <p:sp>
        <p:nvSpPr>
          <p:cNvPr id="309" name="Google Shape;309;p33"/>
          <p:cNvSpPr txBox="1"/>
          <p:nvPr>
            <p:ph type="title"/>
          </p:nvPr>
        </p:nvSpPr>
        <p:spPr>
          <a:xfrm>
            <a:off x="311700" y="187825"/>
            <a:ext cx="8493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Ethereum Virtual Machine (EVM)</a:t>
            </a:r>
            <a:endParaRPr/>
          </a:p>
        </p:txBody>
      </p:sp>
      <p:sp>
        <p:nvSpPr>
          <p:cNvPr id="310" name="Google Shape;310;p33"/>
          <p:cNvSpPr txBox="1"/>
          <p:nvPr/>
        </p:nvSpPr>
        <p:spPr>
          <a:xfrm>
            <a:off x="311700" y="1076950"/>
            <a:ext cx="8317200" cy="37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rgbClr val="424242"/>
              </a:buClr>
              <a:buSzPts val="2000"/>
              <a:buFont typeface="Poppins"/>
              <a:buChar char="●"/>
            </a:pPr>
            <a:r>
              <a:rPr lang="en" sz="2000">
                <a:solidFill>
                  <a:srgbClr val="424242"/>
                </a:solidFill>
                <a:latin typeface="Poppins"/>
                <a:ea typeface="Poppins"/>
                <a:cs typeface="Poppins"/>
                <a:sym typeface="Poppins"/>
              </a:rPr>
              <a:t>Ağdaki her düğüm, döngüyü sonsuza kadar yürütürken takılıp kalacak!</a:t>
            </a:r>
            <a:endParaRPr sz="2000">
              <a:solidFill>
                <a:srgbClr val="42424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2000"/>
              <a:buFont typeface="Poppins"/>
              <a:buChar char="●"/>
            </a:pPr>
            <a:r>
              <a:rPr lang="en" sz="2000">
                <a:solidFill>
                  <a:srgbClr val="424242"/>
                </a:solidFill>
                <a:latin typeface="Poppins"/>
                <a:ea typeface="Poppins"/>
                <a:cs typeface="Poppins"/>
                <a:sym typeface="Poppins"/>
              </a:rPr>
              <a:t>Durdurma problemiyle, sözleşmenin feshedilip feshedilmeyeceğini önceden belirlemek imkansızdır.</a:t>
            </a:r>
            <a:endParaRPr sz="2000">
              <a:solidFill>
                <a:srgbClr val="42424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424242"/>
                </a:solidFill>
                <a:latin typeface="Poppins"/>
                <a:ea typeface="Poppins"/>
                <a:cs typeface="Poppins"/>
                <a:sym typeface="Poppins"/>
              </a:rPr>
              <a:t>Hizmet Reddi (DoS) Saldırısına yol açar</a:t>
            </a:r>
            <a:endParaRPr sz="2000">
              <a:solidFill>
                <a:srgbClr val="42424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42424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42424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r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42424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r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424242"/>
                </a:solidFill>
                <a:latin typeface="Poppins"/>
                <a:ea typeface="Poppins"/>
                <a:cs typeface="Poppins"/>
                <a:sym typeface="Poppins"/>
              </a:rPr>
              <a:t>...is there a solution?</a:t>
            </a:r>
            <a:endParaRPr sz="2000">
              <a:solidFill>
                <a:srgbClr val="42424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42424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4"/>
          <p:cNvSpPr txBox="1"/>
          <p:nvPr>
            <p:ph idx="2" type="title"/>
          </p:nvPr>
        </p:nvSpPr>
        <p:spPr>
          <a:xfrm>
            <a:off x="311700" y="456875"/>
            <a:ext cx="8493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EVM: Gas &amp; Fees </a:t>
            </a:r>
            <a:endParaRPr b="1"/>
          </a:p>
        </p:txBody>
      </p:sp>
      <p:sp>
        <p:nvSpPr>
          <p:cNvPr id="316" name="Google Shape;316;p34"/>
          <p:cNvSpPr txBox="1"/>
          <p:nvPr>
            <p:ph type="title"/>
          </p:nvPr>
        </p:nvSpPr>
        <p:spPr>
          <a:xfrm>
            <a:off x="311700" y="187825"/>
            <a:ext cx="8493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Ethereum Virtual Machine (EVM)</a:t>
            </a:r>
            <a:endParaRPr/>
          </a:p>
        </p:txBody>
      </p:sp>
      <p:sp>
        <p:nvSpPr>
          <p:cNvPr id="317" name="Google Shape;317;p34"/>
          <p:cNvSpPr txBox="1"/>
          <p:nvPr/>
        </p:nvSpPr>
        <p:spPr>
          <a:xfrm>
            <a:off x="311700" y="1076950"/>
            <a:ext cx="8317200" cy="37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424242"/>
                </a:solidFill>
                <a:latin typeface="Poppins"/>
                <a:ea typeface="Poppins"/>
                <a:cs typeface="Poppins"/>
                <a:sym typeface="Poppins"/>
              </a:rPr>
              <a:t>Ethereum'un çözümü:</a:t>
            </a:r>
            <a:endParaRPr sz="2000">
              <a:solidFill>
                <a:srgbClr val="42424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24242"/>
              </a:buClr>
              <a:buSzPts val="1700"/>
              <a:buFont typeface="Poppins"/>
              <a:buChar char="●"/>
            </a:pPr>
            <a:r>
              <a:rPr lang="en" sz="1700">
                <a:solidFill>
                  <a:srgbClr val="424242"/>
                </a:solidFill>
                <a:latin typeface="Poppins"/>
                <a:ea typeface="Poppins"/>
                <a:cs typeface="Poppins"/>
                <a:sym typeface="Poppins"/>
              </a:rPr>
              <a:t>Her sözleşme, sözleşmenin yürütülmesini sağlayan “gaz” gerektirir</a:t>
            </a:r>
            <a:endParaRPr sz="1700">
              <a:solidFill>
                <a:srgbClr val="42424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700"/>
              <a:buFont typeface="Poppins"/>
              <a:buChar char="●"/>
            </a:pPr>
            <a:r>
              <a:rPr lang="en" sz="1700">
                <a:solidFill>
                  <a:srgbClr val="424242"/>
                </a:solidFill>
                <a:latin typeface="Poppins"/>
                <a:ea typeface="Poppins"/>
                <a:cs typeface="Poppins"/>
                <a:sym typeface="Poppins"/>
              </a:rPr>
              <a:t>Her EVM işlem kodunun yürütülmesi için bir miktar gaz gerekir.</a:t>
            </a:r>
            <a:endParaRPr sz="1700">
              <a:solidFill>
                <a:srgbClr val="42424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700"/>
              <a:buFont typeface="Poppins"/>
              <a:buChar char="●"/>
            </a:pPr>
            <a:r>
              <a:rPr lang="en" sz="1700">
                <a:solidFill>
                  <a:srgbClr val="424242"/>
                </a:solidFill>
                <a:latin typeface="Poppins"/>
                <a:ea typeface="Poppins"/>
                <a:cs typeface="Poppins"/>
                <a:sym typeface="Poppins"/>
              </a:rPr>
              <a:t>Her işlem şunları belirtir:</a:t>
            </a:r>
            <a:endParaRPr sz="1700">
              <a:solidFill>
                <a:srgbClr val="42424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42424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3655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24242"/>
              </a:buClr>
              <a:buSzPts val="1700"/>
              <a:buFont typeface="Poppins"/>
              <a:buChar char="○"/>
            </a:pPr>
            <a:r>
              <a:rPr b="1" lang="en" sz="1700">
                <a:solidFill>
                  <a:srgbClr val="424242"/>
                </a:solidFill>
                <a:highlight>
                  <a:srgbClr val="FF9900"/>
                </a:highlight>
                <a:latin typeface="Poppins"/>
                <a:ea typeface="Poppins"/>
                <a:cs typeface="Poppins"/>
                <a:sym typeface="Poppins"/>
              </a:rPr>
              <a:t>startgas: </a:t>
            </a:r>
            <a:r>
              <a:rPr b="1" lang="en" sz="1700">
                <a:solidFill>
                  <a:srgbClr val="424242"/>
                </a:solidFill>
                <a:highlight>
                  <a:schemeClr val="lt1"/>
                </a:highlight>
                <a:latin typeface="Poppins"/>
                <a:ea typeface="Poppins"/>
                <a:cs typeface="Poppins"/>
                <a:sym typeface="Poppins"/>
              </a:rPr>
              <a:t>Tüketmek istediği maksimum gaz miktarı</a:t>
            </a:r>
            <a:endParaRPr b="1" sz="1700">
              <a:solidFill>
                <a:srgbClr val="424242"/>
              </a:solidFill>
              <a:highlight>
                <a:schemeClr val="lt1"/>
              </a:highlight>
              <a:latin typeface="Poppins"/>
              <a:ea typeface="Poppins"/>
              <a:cs typeface="Poppins"/>
              <a:sym typeface="Poppins"/>
            </a:endParaRPr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700"/>
              <a:buFont typeface="Poppins"/>
              <a:buChar char="○"/>
            </a:pPr>
            <a:r>
              <a:rPr b="1" lang="en" sz="1700">
                <a:solidFill>
                  <a:srgbClr val="424242"/>
                </a:solidFill>
                <a:highlight>
                  <a:srgbClr val="FF9900"/>
                </a:highlight>
                <a:latin typeface="Poppins"/>
                <a:ea typeface="Poppins"/>
                <a:cs typeface="Poppins"/>
                <a:sym typeface="Poppins"/>
              </a:rPr>
              <a:t>gasprice:</a:t>
            </a:r>
            <a:r>
              <a:rPr b="1" lang="en" sz="1700">
                <a:solidFill>
                  <a:srgbClr val="424242"/>
                </a:solidFill>
                <a:highlight>
                  <a:schemeClr val="lt1"/>
                </a:highlight>
                <a:latin typeface="Poppins"/>
                <a:ea typeface="Poppins"/>
                <a:cs typeface="Poppins"/>
                <a:sym typeface="Poppins"/>
              </a:rPr>
              <a:t> Eter cinsinden birim gaz başına ödemeye hazır olduğu ücret</a:t>
            </a:r>
            <a:endParaRPr b="1" sz="1700">
              <a:solidFill>
                <a:srgbClr val="424242"/>
              </a:solidFill>
              <a:highlight>
                <a:schemeClr val="lt1"/>
              </a:highlight>
              <a:latin typeface="Poppins"/>
              <a:ea typeface="Poppins"/>
              <a:cs typeface="Poppins"/>
              <a:sym typeface="Poppins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424242"/>
              </a:solidFill>
              <a:highlight>
                <a:srgbClr val="FF9900"/>
              </a:highlight>
              <a:latin typeface="Poppins"/>
              <a:ea typeface="Poppins"/>
              <a:cs typeface="Poppins"/>
              <a:sym typeface="Poppins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42424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42424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18" name="Google Shape;318;p34"/>
          <p:cNvSpPr txBox="1"/>
          <p:nvPr/>
        </p:nvSpPr>
        <p:spPr>
          <a:xfrm>
            <a:off x="234755" y="4554328"/>
            <a:ext cx="20118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300" lIns="34300" spcFirstLastPara="1" rIns="34300" wrap="square" tIns="343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Poppins"/>
                <a:ea typeface="Poppins"/>
                <a:cs typeface="Poppins"/>
                <a:sym typeface="Poppins"/>
              </a:rPr>
              <a:t>AUTHOR: JANICE NG</a:t>
            </a:r>
            <a:endParaRPr sz="900">
              <a:solidFill>
                <a:srgbClr val="B7B7B7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5"/>
          <p:cNvSpPr txBox="1"/>
          <p:nvPr>
            <p:ph idx="2" type="title"/>
          </p:nvPr>
        </p:nvSpPr>
        <p:spPr>
          <a:xfrm>
            <a:off x="311700" y="456875"/>
            <a:ext cx="8493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EVM: Gas &amp; Fees </a:t>
            </a:r>
            <a:endParaRPr b="1"/>
          </a:p>
        </p:txBody>
      </p:sp>
      <p:sp>
        <p:nvSpPr>
          <p:cNvPr id="324" name="Google Shape;324;p35"/>
          <p:cNvSpPr txBox="1"/>
          <p:nvPr>
            <p:ph type="title"/>
          </p:nvPr>
        </p:nvSpPr>
        <p:spPr>
          <a:xfrm>
            <a:off x="311700" y="187825"/>
            <a:ext cx="8493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Ethereum Virtual Machine (EVM)</a:t>
            </a:r>
            <a:endParaRPr/>
          </a:p>
        </p:txBody>
      </p:sp>
      <p:sp>
        <p:nvSpPr>
          <p:cNvPr id="325" name="Google Shape;325;p35"/>
          <p:cNvSpPr txBox="1"/>
          <p:nvPr/>
        </p:nvSpPr>
        <p:spPr>
          <a:xfrm>
            <a:off x="311700" y="1076950"/>
            <a:ext cx="8317200" cy="37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424242"/>
                </a:solidFill>
                <a:latin typeface="Poppins"/>
                <a:ea typeface="Poppins"/>
                <a:cs typeface="Poppins"/>
                <a:sym typeface="Poppins"/>
              </a:rPr>
              <a:t>İşlemin başlangıcında</a:t>
            </a:r>
            <a:endParaRPr sz="1500">
              <a:solidFill>
                <a:srgbClr val="42424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24242"/>
              </a:buClr>
              <a:buSzPts val="1500"/>
              <a:buFont typeface="Poppins"/>
              <a:buChar char="●"/>
            </a:pPr>
            <a:r>
              <a:rPr lang="en" sz="1500">
                <a:solidFill>
                  <a:srgbClr val="424242"/>
                </a:solidFill>
                <a:latin typeface="Poppins"/>
                <a:ea typeface="Poppins"/>
                <a:cs typeface="Poppins"/>
                <a:sym typeface="Poppins"/>
              </a:rPr>
              <a:t>startgas * gasprice (birimler = eter) gönderenin hesabından çıkarılır (sözleşmeyi "dürten")</a:t>
            </a:r>
            <a:endParaRPr sz="1500">
              <a:solidFill>
                <a:srgbClr val="42424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500"/>
              <a:buFont typeface="Poppins"/>
              <a:buChar char="●"/>
            </a:pPr>
            <a:r>
              <a:rPr lang="en" sz="1500">
                <a:solidFill>
                  <a:srgbClr val="424242"/>
                </a:solidFill>
                <a:latin typeface="Poppins"/>
                <a:ea typeface="Poppins"/>
                <a:cs typeface="Poppins"/>
                <a:sym typeface="Poppins"/>
              </a:rPr>
              <a:t>Sözleşme başarıyla yürütülürse...</a:t>
            </a:r>
            <a:endParaRPr sz="1500">
              <a:solidFill>
                <a:srgbClr val="42424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424242"/>
                </a:solidFill>
                <a:latin typeface="Poppins"/>
                <a:ea typeface="Poppins"/>
                <a:cs typeface="Poppins"/>
                <a:sym typeface="Poppins"/>
              </a:rPr>
              <a:t>kalan gaz gönderene iade edilir</a:t>
            </a:r>
            <a:endParaRPr sz="1500">
              <a:solidFill>
                <a:srgbClr val="42424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24242"/>
              </a:buClr>
              <a:buSzPts val="1500"/>
              <a:buFont typeface="Poppins"/>
              <a:buChar char="●"/>
            </a:pPr>
            <a:r>
              <a:rPr lang="en" sz="1500">
                <a:solidFill>
                  <a:srgbClr val="424242"/>
                </a:solidFill>
                <a:latin typeface="Poppins"/>
                <a:ea typeface="Poppins"/>
                <a:cs typeface="Poppins"/>
                <a:sym typeface="Poppins"/>
              </a:rPr>
              <a:t>Sözleşmenin yürütülmesi bitmeden gaz biterse...</a:t>
            </a:r>
            <a:endParaRPr sz="1500">
              <a:solidFill>
                <a:srgbClr val="42424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424242"/>
                </a:solidFill>
                <a:latin typeface="Poppins"/>
                <a:ea typeface="Poppins"/>
                <a:cs typeface="Poppins"/>
                <a:sym typeface="Poppins"/>
              </a:rPr>
              <a:t>yürütme geri alınır</a:t>
            </a:r>
            <a:endParaRPr sz="1500">
              <a:solidFill>
                <a:srgbClr val="42424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424242"/>
                </a:solidFill>
                <a:latin typeface="Poppins"/>
                <a:ea typeface="Poppins"/>
                <a:cs typeface="Poppins"/>
                <a:sym typeface="Poppins"/>
              </a:rPr>
              <a:t>startgas * gasprice iade edilmez</a:t>
            </a:r>
            <a:endParaRPr sz="1500">
              <a:solidFill>
                <a:srgbClr val="42424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24242"/>
              </a:buClr>
              <a:buSzPts val="1500"/>
              <a:buFont typeface="Poppins"/>
              <a:buChar char="●"/>
            </a:pPr>
            <a:r>
              <a:rPr lang="en" sz="1500">
                <a:solidFill>
                  <a:srgbClr val="424242"/>
                </a:solidFill>
                <a:latin typeface="Poppins"/>
                <a:ea typeface="Poppins"/>
                <a:cs typeface="Poppins"/>
                <a:sym typeface="Poppins"/>
              </a:rPr>
              <a:t>Gaz satın alma == dağıtılmış, güvenilir bilgi işlem gücü satın alma</a:t>
            </a:r>
            <a:endParaRPr sz="1500">
              <a:solidFill>
                <a:srgbClr val="42424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500"/>
              <a:buFont typeface="Poppins"/>
              <a:buChar char="●"/>
            </a:pPr>
            <a:r>
              <a:rPr lang="en" sz="1500">
                <a:solidFill>
                  <a:srgbClr val="424242"/>
                </a:solidFill>
                <a:latin typeface="Poppins"/>
                <a:ea typeface="Poppins"/>
                <a:cs typeface="Poppins"/>
                <a:sym typeface="Poppins"/>
              </a:rPr>
              <a:t>DoS saldırısı başlatmak isteyen bir saldırganın, saldırıyı finanse etmek için yeterli ether sağlaması gerekir.</a:t>
            </a:r>
            <a:endParaRPr b="1" sz="1500">
              <a:solidFill>
                <a:srgbClr val="42424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26" name="Google Shape;326;p35"/>
          <p:cNvSpPr txBox="1"/>
          <p:nvPr/>
        </p:nvSpPr>
        <p:spPr>
          <a:xfrm>
            <a:off x="234755" y="4554328"/>
            <a:ext cx="20118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300" lIns="34300" spcFirstLastPara="1" rIns="34300" wrap="square" tIns="343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Poppins"/>
                <a:ea typeface="Poppins"/>
                <a:cs typeface="Poppins"/>
                <a:sym typeface="Poppins"/>
              </a:rPr>
              <a:t>AUTHOR: JANICE NG</a:t>
            </a:r>
            <a:endParaRPr sz="900">
              <a:solidFill>
                <a:srgbClr val="B7B7B7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6"/>
          <p:cNvSpPr txBox="1"/>
          <p:nvPr>
            <p:ph idx="2" type="title"/>
          </p:nvPr>
        </p:nvSpPr>
        <p:spPr>
          <a:xfrm>
            <a:off x="311700" y="456875"/>
            <a:ext cx="8493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/>
              <a:t>Ethereum Network State: State Transition Function</a:t>
            </a:r>
            <a:endParaRPr b="1" sz="2500"/>
          </a:p>
        </p:txBody>
      </p:sp>
      <p:sp>
        <p:nvSpPr>
          <p:cNvPr id="332" name="Google Shape;332;p36"/>
          <p:cNvSpPr txBox="1"/>
          <p:nvPr>
            <p:ph type="title"/>
          </p:nvPr>
        </p:nvSpPr>
        <p:spPr>
          <a:xfrm>
            <a:off x="311700" y="187825"/>
            <a:ext cx="8493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Ethereum Virtual Machine (EVM)</a:t>
            </a:r>
            <a:endParaRPr/>
          </a:p>
        </p:txBody>
      </p:sp>
      <p:pic>
        <p:nvPicPr>
          <p:cNvPr id="333" name="Google Shape;33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2700" y="1181975"/>
            <a:ext cx="8050999" cy="3080701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36"/>
          <p:cNvSpPr txBox="1"/>
          <p:nvPr/>
        </p:nvSpPr>
        <p:spPr>
          <a:xfrm>
            <a:off x="234755" y="4554328"/>
            <a:ext cx="20118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300" lIns="34300" spcFirstLastPara="1" rIns="34300" wrap="square" tIns="343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Poppins"/>
                <a:ea typeface="Poppins"/>
                <a:cs typeface="Poppins"/>
                <a:sym typeface="Poppins"/>
              </a:rPr>
              <a:t>AUTHOR: JANICE NG</a:t>
            </a:r>
            <a:endParaRPr sz="900">
              <a:solidFill>
                <a:srgbClr val="B7B7B7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7"/>
          <p:cNvSpPr txBox="1"/>
          <p:nvPr>
            <p:ph idx="2" type="title"/>
          </p:nvPr>
        </p:nvSpPr>
        <p:spPr>
          <a:xfrm>
            <a:off x="311700" y="456875"/>
            <a:ext cx="8493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/>
              <a:t>Ethereum:  </a:t>
            </a:r>
            <a:endParaRPr b="1" sz="2500"/>
          </a:p>
        </p:txBody>
      </p:sp>
      <p:sp>
        <p:nvSpPr>
          <p:cNvPr id="340" name="Google Shape;340;p37"/>
          <p:cNvSpPr txBox="1"/>
          <p:nvPr>
            <p:ph type="title"/>
          </p:nvPr>
        </p:nvSpPr>
        <p:spPr>
          <a:xfrm>
            <a:off x="311700" y="187825"/>
            <a:ext cx="8493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Ethereum Virtual Machine (EVM)</a:t>
            </a:r>
            <a:endParaRPr sz="1600"/>
          </a:p>
        </p:txBody>
      </p:sp>
      <p:sp>
        <p:nvSpPr>
          <p:cNvPr id="341" name="Google Shape;341;p37"/>
          <p:cNvSpPr txBox="1"/>
          <p:nvPr/>
        </p:nvSpPr>
        <p:spPr>
          <a:xfrm>
            <a:off x="444575" y="1029575"/>
            <a:ext cx="8428500" cy="333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3B3B3B"/>
              </a:buClr>
              <a:buSzPts val="1700"/>
              <a:buFont typeface="Poppins"/>
              <a:buChar char="●"/>
            </a:pPr>
            <a:r>
              <a:rPr lang="en" sz="1700">
                <a:solidFill>
                  <a:srgbClr val="3B3B3B"/>
                </a:solidFill>
                <a:latin typeface="Poppins"/>
                <a:ea typeface="Poppins"/>
                <a:cs typeface="Poppins"/>
                <a:sym typeface="Poppins"/>
              </a:rPr>
              <a:t>Ethereum, hesaplama verimliliğini optimize etmekle ilgili değil</a:t>
            </a:r>
            <a:endParaRPr sz="1700">
              <a:solidFill>
                <a:srgbClr val="3B3B3B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3B3B3B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3B3B3B"/>
                </a:solidFill>
                <a:latin typeface="Poppins"/>
                <a:ea typeface="Poppins"/>
                <a:cs typeface="Poppins"/>
                <a:sym typeface="Poppins"/>
              </a:rPr>
              <a:t>güvenilir üçüncü taraflara ihtiyaç duymadan sistem durumu üzerinde fikir birliğine varmanın yolu</a:t>
            </a:r>
            <a:endParaRPr sz="1700">
              <a:solidFill>
                <a:srgbClr val="3B3B3B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3B3B3B"/>
              </a:buClr>
              <a:buSzPts val="1700"/>
              <a:buFont typeface="Poppins"/>
              <a:buChar char="●"/>
            </a:pPr>
            <a:r>
              <a:rPr lang="en" sz="1700">
                <a:solidFill>
                  <a:srgbClr val="3B3B3B"/>
                </a:solidFill>
                <a:latin typeface="Poppins"/>
                <a:ea typeface="Poppins"/>
                <a:cs typeface="Poppins"/>
                <a:sym typeface="Poppins"/>
              </a:rPr>
              <a:t>Sözleşme yürütmeleri, düğümler arasında fazladan çoğaltılır</a:t>
            </a:r>
            <a:endParaRPr sz="1700">
              <a:solidFill>
                <a:srgbClr val="3B3B3B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3B3B3B"/>
                </a:solidFill>
                <a:latin typeface="Poppins"/>
                <a:ea typeface="Poppins"/>
                <a:cs typeface="Poppins"/>
                <a:sym typeface="Poppins"/>
              </a:rPr>
              <a:t>⇒ pahalı, yavaş, bellek yoğun</a:t>
            </a:r>
            <a:endParaRPr sz="1700">
              <a:solidFill>
                <a:srgbClr val="3B3B3B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3B3B3B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3B3B3B"/>
              </a:buClr>
              <a:buSzPts val="1700"/>
              <a:buFont typeface="Poppins"/>
              <a:buChar char="●"/>
            </a:pPr>
            <a:r>
              <a:rPr lang="en" sz="1700">
                <a:solidFill>
                  <a:srgbClr val="3B3B3B"/>
                </a:solidFill>
                <a:latin typeface="Poppins"/>
                <a:ea typeface="Poppins"/>
                <a:cs typeface="Poppins"/>
                <a:sym typeface="Poppins"/>
              </a:rPr>
              <a:t>zincir dışında yapılabilecek hesaplamalar için blok zincirini kullanmamak için bir teşvik yaratır</a:t>
            </a:r>
            <a:endParaRPr sz="1700">
              <a:solidFill>
                <a:srgbClr val="3B3B3B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3B3B3B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914400" marR="12700" rtl="0" algn="l">
              <a:lnSpc>
                <a:spcPct val="114599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3B3B3B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42" name="Google Shape;342;p37"/>
          <p:cNvSpPr txBox="1"/>
          <p:nvPr/>
        </p:nvSpPr>
        <p:spPr>
          <a:xfrm>
            <a:off x="234755" y="4554328"/>
            <a:ext cx="20118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300" lIns="34300" spcFirstLastPara="1" rIns="34300" wrap="square" tIns="343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Poppins"/>
                <a:ea typeface="Poppins"/>
                <a:cs typeface="Poppins"/>
                <a:sym typeface="Poppins"/>
              </a:rPr>
              <a:t>AUTHOR: JANICE NG</a:t>
            </a:r>
            <a:endParaRPr sz="900">
              <a:solidFill>
                <a:srgbClr val="B7B7B7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38"/>
          <p:cNvSpPr txBox="1"/>
          <p:nvPr>
            <p:ph idx="2" type="title"/>
          </p:nvPr>
        </p:nvSpPr>
        <p:spPr>
          <a:xfrm>
            <a:off x="311700" y="456875"/>
            <a:ext cx="8493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/>
              <a:t>Ethereum: </a:t>
            </a:r>
            <a:endParaRPr b="1" sz="2500"/>
          </a:p>
        </p:txBody>
      </p:sp>
      <p:sp>
        <p:nvSpPr>
          <p:cNvPr id="348" name="Google Shape;348;p38"/>
          <p:cNvSpPr txBox="1"/>
          <p:nvPr>
            <p:ph type="title"/>
          </p:nvPr>
        </p:nvSpPr>
        <p:spPr>
          <a:xfrm>
            <a:off x="311700" y="187825"/>
            <a:ext cx="8493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Ethereum Virtual Machine (EVM)</a:t>
            </a:r>
            <a:endParaRPr sz="1600"/>
          </a:p>
        </p:txBody>
      </p:sp>
      <p:sp>
        <p:nvSpPr>
          <p:cNvPr id="349" name="Google Shape;349;p38"/>
          <p:cNvSpPr txBox="1"/>
          <p:nvPr/>
        </p:nvSpPr>
        <p:spPr>
          <a:xfrm>
            <a:off x="444575" y="1090600"/>
            <a:ext cx="3974100" cy="333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12700" rtl="0" algn="l">
              <a:lnSpc>
                <a:spcPct val="114599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3B3B3B"/>
                </a:solidFill>
                <a:latin typeface="Poppins"/>
                <a:ea typeface="Poppins"/>
                <a:cs typeface="Poppins"/>
                <a:sym typeface="Poppins"/>
              </a:rPr>
              <a:t> Blockchain kullanın: </a:t>
            </a:r>
            <a:endParaRPr b="1" sz="2000">
              <a:solidFill>
                <a:srgbClr val="3B3B3B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oppins"/>
              <a:buChar char="●"/>
            </a:pPr>
            <a:r>
              <a:rPr lang="en"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Birden çok yazarla paylaşılan bir veritabanı ihtiyacı</a:t>
            </a:r>
            <a:endParaRPr sz="16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oppins"/>
              <a:buChar char="●"/>
            </a:pPr>
            <a:r>
              <a:rPr lang="en"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Taraflar birbirlerine güvenemezler ve güvenilir bir üçüncü taraf veya yetkili yoktur</a:t>
            </a:r>
            <a:endParaRPr sz="16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oppins"/>
              <a:buChar char="●"/>
            </a:pPr>
            <a:r>
              <a:rPr lang="en"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Hata toleransı, veri değişmezliği veya sansür direnci ile ilgileniyor</a:t>
            </a:r>
            <a:endParaRPr sz="16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12700" rtl="0" algn="l">
              <a:lnSpc>
                <a:spcPct val="114599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3B3B3B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50" name="Google Shape;350;p38"/>
          <p:cNvSpPr txBox="1"/>
          <p:nvPr/>
        </p:nvSpPr>
        <p:spPr>
          <a:xfrm>
            <a:off x="4697700" y="1029575"/>
            <a:ext cx="4288500" cy="333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12700" rtl="0" algn="l">
              <a:lnSpc>
                <a:spcPct val="114599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3B3B3B"/>
                </a:solidFill>
                <a:latin typeface="Poppins"/>
                <a:ea typeface="Poppins"/>
                <a:cs typeface="Poppins"/>
                <a:sym typeface="Poppins"/>
              </a:rPr>
              <a:t>Merkezi Veritabanını Kullanın:</a:t>
            </a:r>
            <a:endParaRPr b="1" sz="2000">
              <a:solidFill>
                <a:srgbClr val="3B3B3B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●"/>
            </a:pPr>
            <a:r>
              <a:rPr lang="en"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Veritabanının paylaşılması gerekmez veya birbirine güvenen taraflarca paylaşılır</a:t>
            </a:r>
            <a:endParaRPr sz="16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●"/>
            </a:pPr>
            <a:r>
              <a:rPr lang="en"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Verileri gizli tutmalı</a:t>
            </a:r>
            <a:endParaRPr sz="16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●"/>
            </a:pPr>
            <a:r>
              <a:rPr lang="en"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Karmaşık ve/veya büyük miktarda veriyi işlemelidir</a:t>
            </a:r>
            <a:endParaRPr sz="16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●"/>
            </a:pPr>
            <a:r>
              <a:rPr lang="en"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Verileri düzenleyebilmeli</a:t>
            </a:r>
            <a:endParaRPr sz="16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●"/>
            </a:pPr>
            <a:r>
              <a:rPr lang="en"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Maliyet etkinliği, hız veya verimlilikle ilgileniyor</a:t>
            </a:r>
            <a:endParaRPr sz="16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3B3B3B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12700" rtl="0" algn="l">
              <a:lnSpc>
                <a:spcPct val="114599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3B3B3B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51" name="Google Shape;351;p38"/>
          <p:cNvSpPr txBox="1"/>
          <p:nvPr/>
        </p:nvSpPr>
        <p:spPr>
          <a:xfrm>
            <a:off x="234755" y="4554328"/>
            <a:ext cx="20118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300" lIns="34300" spcFirstLastPara="1" rIns="34300" wrap="square" tIns="343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Poppins"/>
                <a:ea typeface="Poppins"/>
                <a:cs typeface="Poppins"/>
                <a:sym typeface="Poppins"/>
              </a:rPr>
              <a:t>AUTHOR: JANICE NG</a:t>
            </a:r>
            <a:endParaRPr sz="900">
              <a:solidFill>
                <a:srgbClr val="B7B7B7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9"/>
          <p:cNvSpPr txBox="1"/>
          <p:nvPr>
            <p:ph type="title"/>
          </p:nvPr>
        </p:nvSpPr>
        <p:spPr>
          <a:xfrm>
            <a:off x="518050" y="2285400"/>
            <a:ext cx="509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Kullanım Durumları</a:t>
            </a:r>
            <a:endParaRPr sz="50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3"/>
          <p:cNvSpPr txBox="1"/>
          <p:nvPr>
            <p:ph type="title"/>
          </p:nvPr>
        </p:nvSpPr>
        <p:spPr>
          <a:xfrm>
            <a:off x="337275" y="454400"/>
            <a:ext cx="6871800" cy="415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Smart Contracts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</a:t>
            </a:r>
            <a:r>
              <a:rPr lang="en"/>
              <a:t>Akıllı Sözleşmeler</a:t>
            </a:r>
            <a:r>
              <a:rPr lang="en"/>
              <a:t>)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40"/>
          <p:cNvSpPr txBox="1"/>
          <p:nvPr>
            <p:ph type="title"/>
          </p:nvPr>
        </p:nvSpPr>
        <p:spPr>
          <a:xfrm>
            <a:off x="518050" y="2285400"/>
            <a:ext cx="509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State Machine</a:t>
            </a:r>
            <a:endParaRPr sz="5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(Durum Makinesi)</a:t>
            </a:r>
            <a:endParaRPr sz="50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41"/>
          <p:cNvSpPr txBox="1"/>
          <p:nvPr>
            <p:ph idx="2" type="title"/>
          </p:nvPr>
        </p:nvSpPr>
        <p:spPr>
          <a:xfrm>
            <a:off x="311700" y="456875"/>
            <a:ext cx="8493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Ethereum Tokens (ERC Tokens)</a:t>
            </a:r>
            <a:endParaRPr b="1"/>
          </a:p>
        </p:txBody>
      </p:sp>
      <p:sp>
        <p:nvSpPr>
          <p:cNvPr id="367" name="Google Shape;367;p41"/>
          <p:cNvSpPr txBox="1"/>
          <p:nvPr>
            <p:ph type="title"/>
          </p:nvPr>
        </p:nvSpPr>
        <p:spPr>
          <a:xfrm>
            <a:off x="311700" y="187825"/>
            <a:ext cx="8493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Basic Use Cases</a:t>
            </a:r>
            <a:endParaRPr sz="1600"/>
          </a:p>
        </p:txBody>
      </p:sp>
      <p:sp>
        <p:nvSpPr>
          <p:cNvPr id="368" name="Google Shape;368;p41"/>
          <p:cNvSpPr txBox="1"/>
          <p:nvPr/>
        </p:nvSpPr>
        <p:spPr>
          <a:xfrm>
            <a:off x="75900" y="1472325"/>
            <a:ext cx="8164500" cy="200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E4E4E"/>
              </a:buClr>
              <a:buSzPts val="1800"/>
              <a:buFont typeface="Poppins"/>
              <a:buChar char="●"/>
            </a:pPr>
            <a:r>
              <a:rPr lang="en" sz="1800">
                <a:solidFill>
                  <a:srgbClr val="4E4E4E"/>
                </a:solidFill>
                <a:latin typeface="Poppins"/>
                <a:ea typeface="Poppins"/>
                <a:cs typeface="Poppins"/>
                <a:sym typeface="Poppins"/>
              </a:rPr>
              <a:t>Token Sistemi Uygulaması</a:t>
            </a:r>
            <a:endParaRPr sz="1800">
              <a:solidFill>
                <a:srgbClr val="4E4E4E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E4E4E"/>
                </a:solidFill>
                <a:latin typeface="Poppins"/>
                <a:ea typeface="Poppins"/>
                <a:cs typeface="Poppins"/>
                <a:sym typeface="Poppins"/>
              </a:rPr>
              <a:t>4 kod satırında Bitcoin'i yeniden oluşturma</a:t>
            </a:r>
            <a:endParaRPr sz="1800">
              <a:solidFill>
                <a:srgbClr val="4E4E4E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E4E4E"/>
              </a:buClr>
              <a:buSzPts val="1800"/>
              <a:buFont typeface="Poppins"/>
              <a:buChar char="●"/>
            </a:pPr>
            <a:r>
              <a:rPr lang="en" sz="1800">
                <a:solidFill>
                  <a:srgbClr val="4E4E4E"/>
                </a:solidFill>
                <a:latin typeface="Poppins"/>
                <a:ea typeface="Poppins"/>
                <a:cs typeface="Poppins"/>
                <a:sym typeface="Poppins"/>
              </a:rPr>
              <a:t>Tek bir işlemle veritabanı</a:t>
            </a:r>
            <a:endParaRPr sz="1800">
              <a:solidFill>
                <a:srgbClr val="4E4E4E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E4E4E"/>
                </a:solidFill>
                <a:latin typeface="Poppins"/>
                <a:ea typeface="Poppins"/>
                <a:cs typeface="Poppins"/>
                <a:sym typeface="Poppins"/>
              </a:rPr>
              <a:t>Alice'in yeterli $$'a sahip olduğundan ve işlemi kendisinin başlattığından emin olun</a:t>
            </a:r>
            <a:endParaRPr sz="1800">
              <a:solidFill>
                <a:srgbClr val="4E4E4E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E4E4E"/>
                </a:solidFill>
                <a:latin typeface="Poppins"/>
                <a:ea typeface="Poppins"/>
                <a:cs typeface="Poppins"/>
                <a:sym typeface="Poppins"/>
              </a:rPr>
              <a:t>Alice'den X'i çıkarın, Bob'a X verin</a:t>
            </a:r>
            <a:endParaRPr sz="1800">
              <a:solidFill>
                <a:srgbClr val="4E4E4E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E4E4E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E4E4E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E4E4E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E4E4E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69" name="Google Shape;36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2823" y="3317250"/>
            <a:ext cx="7450751" cy="114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42"/>
          <p:cNvSpPr txBox="1"/>
          <p:nvPr>
            <p:ph idx="2" type="title"/>
          </p:nvPr>
        </p:nvSpPr>
        <p:spPr>
          <a:xfrm>
            <a:off x="311700" y="456875"/>
            <a:ext cx="8493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Public Registry</a:t>
            </a:r>
            <a:endParaRPr b="1"/>
          </a:p>
        </p:txBody>
      </p:sp>
      <p:sp>
        <p:nvSpPr>
          <p:cNvPr id="375" name="Google Shape;375;p42"/>
          <p:cNvSpPr txBox="1"/>
          <p:nvPr>
            <p:ph type="title"/>
          </p:nvPr>
        </p:nvSpPr>
        <p:spPr>
          <a:xfrm>
            <a:off x="311700" y="187825"/>
            <a:ext cx="8493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Basic Use Cases</a:t>
            </a:r>
            <a:endParaRPr sz="1600"/>
          </a:p>
        </p:txBody>
      </p:sp>
      <p:sp>
        <p:nvSpPr>
          <p:cNvPr id="376" name="Google Shape;376;p42"/>
          <p:cNvSpPr txBox="1"/>
          <p:nvPr/>
        </p:nvSpPr>
        <p:spPr>
          <a:xfrm>
            <a:off x="75900" y="1335050"/>
            <a:ext cx="8164500" cy="213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E4E4E"/>
              </a:buClr>
              <a:buSzPts val="1800"/>
              <a:buFont typeface="Poppins"/>
              <a:buChar char="●"/>
            </a:pPr>
            <a:r>
              <a:rPr lang="en" sz="1800">
                <a:solidFill>
                  <a:srgbClr val="4E4E4E"/>
                </a:solidFill>
                <a:latin typeface="Poppins"/>
                <a:ea typeface="Poppins"/>
                <a:cs typeface="Poppins"/>
                <a:sym typeface="Poppins"/>
              </a:rPr>
              <a:t>DNS Sistemi</a:t>
            </a:r>
            <a:endParaRPr sz="1800">
              <a:solidFill>
                <a:srgbClr val="4E4E4E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E4E4E"/>
              </a:buClr>
              <a:buSzPts val="1800"/>
              <a:buFont typeface="Poppins"/>
              <a:buChar char="●"/>
            </a:pPr>
            <a:r>
              <a:rPr lang="en" sz="1800">
                <a:solidFill>
                  <a:srgbClr val="4E4E4E"/>
                </a:solidFill>
                <a:latin typeface="Poppins"/>
                <a:ea typeface="Poppins"/>
                <a:cs typeface="Poppins"/>
                <a:sym typeface="Poppins"/>
              </a:rPr>
              <a:t>Alan adını IP adresine eşler</a:t>
            </a:r>
            <a:endParaRPr sz="1800">
              <a:solidFill>
                <a:srgbClr val="4E4E4E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E4E4E"/>
              </a:buClr>
              <a:buSzPts val="1800"/>
              <a:buFont typeface="Poppins"/>
              <a:buChar char="●"/>
            </a:pPr>
            <a:r>
              <a:rPr lang="en" sz="1800">
                <a:solidFill>
                  <a:srgbClr val="4E4E4E"/>
                </a:solidFill>
                <a:latin typeface="Poppins"/>
                <a:ea typeface="Poppins"/>
                <a:cs typeface="Poppins"/>
                <a:sym typeface="Poppins"/>
              </a:rPr>
              <a:t>“gillian.chu” → “12.34.56.78”</a:t>
            </a:r>
            <a:endParaRPr sz="1800">
              <a:solidFill>
                <a:srgbClr val="4E4E4E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E4E4E"/>
              </a:buClr>
              <a:buSzPts val="1800"/>
              <a:buFont typeface="Poppins"/>
              <a:buChar char="●"/>
            </a:pPr>
            <a:r>
              <a:rPr lang="en" sz="1800">
                <a:solidFill>
                  <a:srgbClr val="4E4E4E"/>
                </a:solidFill>
                <a:latin typeface="Poppins"/>
                <a:ea typeface="Poppins"/>
                <a:cs typeface="Poppins"/>
                <a:sym typeface="Poppins"/>
              </a:rPr>
              <a:t>Ethereum'da uygulanması kolay</a:t>
            </a:r>
            <a:endParaRPr sz="1800">
              <a:solidFill>
                <a:srgbClr val="4E4E4E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E4E4E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E4E4E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E4E4E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E4E4E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77" name="Google Shape;377;p42"/>
          <p:cNvPicPr preferRelativeResize="0"/>
          <p:nvPr/>
        </p:nvPicPr>
        <p:blipFill rotWithShape="1">
          <a:blip r:embed="rId3">
            <a:alphaModFix/>
          </a:blip>
          <a:srcRect b="0" l="0" r="48006" t="0"/>
          <a:stretch/>
        </p:blipFill>
        <p:spPr>
          <a:xfrm>
            <a:off x="1687387" y="3073175"/>
            <a:ext cx="5769226" cy="138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43"/>
          <p:cNvSpPr txBox="1"/>
          <p:nvPr>
            <p:ph idx="2" type="title"/>
          </p:nvPr>
        </p:nvSpPr>
        <p:spPr>
          <a:xfrm>
            <a:off x="311700" y="456875"/>
            <a:ext cx="8493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Public Registry </a:t>
            </a:r>
            <a:endParaRPr b="1"/>
          </a:p>
        </p:txBody>
      </p:sp>
      <p:sp>
        <p:nvSpPr>
          <p:cNvPr id="383" name="Google Shape;383;p43"/>
          <p:cNvSpPr txBox="1"/>
          <p:nvPr>
            <p:ph type="title"/>
          </p:nvPr>
        </p:nvSpPr>
        <p:spPr>
          <a:xfrm>
            <a:off x="311700" y="187825"/>
            <a:ext cx="8493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Basic Use Cases</a:t>
            </a:r>
            <a:endParaRPr sz="1600"/>
          </a:p>
        </p:txBody>
      </p:sp>
      <p:sp>
        <p:nvSpPr>
          <p:cNvPr id="384" name="Google Shape;384;p43"/>
          <p:cNvSpPr txBox="1"/>
          <p:nvPr/>
        </p:nvSpPr>
        <p:spPr>
          <a:xfrm>
            <a:off x="75900" y="1472325"/>
            <a:ext cx="8164500" cy="23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E4E4E"/>
                </a:solidFill>
                <a:latin typeface="Proxima Nova"/>
                <a:ea typeface="Proxima Nova"/>
                <a:cs typeface="Proxima Nova"/>
                <a:sym typeface="Proxima Nova"/>
              </a:rPr>
              <a:t>“Varlık Kanıtı”</a:t>
            </a:r>
            <a:endParaRPr b="1" sz="1800">
              <a:solidFill>
                <a:srgbClr val="4E4E4E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723900" lvl="0" marL="1219200" rtl="0" algn="l">
              <a:spcBef>
                <a:spcPts val="0"/>
              </a:spcBef>
              <a:spcAft>
                <a:spcPts val="0"/>
              </a:spcAft>
              <a:buClr>
                <a:srgbClr val="4E4E4E"/>
              </a:buClr>
              <a:buSzPts val="1800"/>
              <a:buFont typeface="Proxima Nova"/>
              <a:buChar char="●"/>
            </a:pPr>
            <a:r>
              <a:rPr lang="en" sz="1800">
                <a:solidFill>
                  <a:srgbClr val="4E4E4E"/>
                </a:solidFill>
                <a:latin typeface="Proxima Nova"/>
                <a:ea typeface="Proxima Nova"/>
                <a:cs typeface="Proxima Nova"/>
                <a:sym typeface="Proxima Nova"/>
              </a:rPr>
              <a:t>Belli bir belgenin sahipliğini ifşa etmeden kanıtlar</a:t>
            </a:r>
            <a:endParaRPr sz="1800">
              <a:solidFill>
                <a:srgbClr val="4E4E4E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723900" lvl="0" marL="1219200" rtl="0" algn="l">
              <a:spcBef>
                <a:spcPts val="0"/>
              </a:spcBef>
              <a:spcAft>
                <a:spcPts val="0"/>
              </a:spcAft>
              <a:buClr>
                <a:srgbClr val="4E4E4E"/>
              </a:buClr>
              <a:buSzPts val="1800"/>
              <a:buFont typeface="Proxima Nova"/>
              <a:buChar char="●"/>
            </a:pPr>
            <a:r>
              <a:rPr lang="en" sz="1800">
                <a:solidFill>
                  <a:srgbClr val="4E4E4E"/>
                </a:solidFill>
                <a:latin typeface="Proxima Nova"/>
                <a:ea typeface="Proxima Nova"/>
                <a:cs typeface="Proxima Nova"/>
                <a:sym typeface="Proxima Nova"/>
              </a:rPr>
              <a:t>Zaman damgaları sahipliği daha sonra doğrular</a:t>
            </a:r>
            <a:endParaRPr sz="1800">
              <a:solidFill>
                <a:srgbClr val="4E4E4E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E4E4E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E4E4E"/>
                </a:solidFill>
                <a:latin typeface="Proxima Nova"/>
                <a:ea typeface="Proxima Nova"/>
                <a:cs typeface="Proxima Nova"/>
                <a:sym typeface="Proxima Nova"/>
              </a:rPr>
              <a:t>Kullanım Durumları (basitleştirilmiş):</a:t>
            </a:r>
            <a:endParaRPr sz="1800">
              <a:solidFill>
                <a:srgbClr val="4E4E4E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E4E4E"/>
                </a:solidFill>
                <a:latin typeface="Proxima Nova"/>
                <a:ea typeface="Proxima Nova"/>
                <a:cs typeface="Proxima Nova"/>
                <a:sym typeface="Proxima Nova"/>
              </a:rPr>
              <a:t>Belgeleri depolamak için sunucu alanı kiralayın</a:t>
            </a:r>
            <a:endParaRPr sz="1800">
              <a:solidFill>
                <a:srgbClr val="4E4E4E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723900" lvl="1" marL="2438400" rtl="0" algn="l">
              <a:spcBef>
                <a:spcPts val="0"/>
              </a:spcBef>
              <a:spcAft>
                <a:spcPts val="0"/>
              </a:spcAft>
              <a:buClr>
                <a:srgbClr val="4E4E4E"/>
              </a:buClr>
              <a:buSzPts val="1800"/>
              <a:buFont typeface="Proxima Nova"/>
              <a:buChar char="○"/>
            </a:pPr>
            <a:r>
              <a:rPr lang="en" sz="1800">
                <a:solidFill>
                  <a:srgbClr val="4E4E4E"/>
                </a:solidFill>
                <a:latin typeface="Proxima Nova"/>
                <a:ea typeface="Proxima Nova"/>
                <a:cs typeface="Proxima Nova"/>
                <a:sym typeface="Proxima Nova"/>
              </a:rPr>
              <a:t>Kanıt belgesi, karma değerler aracılığıyla değiştirilmez</a:t>
            </a:r>
            <a:endParaRPr sz="1800">
              <a:solidFill>
                <a:srgbClr val="4E4E4E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723900" lvl="1" marL="2438400" rtl="0" algn="l">
              <a:spcBef>
                <a:spcPts val="0"/>
              </a:spcBef>
              <a:spcAft>
                <a:spcPts val="0"/>
              </a:spcAft>
              <a:buClr>
                <a:srgbClr val="4E4E4E"/>
              </a:buClr>
              <a:buSzPts val="1800"/>
              <a:buFont typeface="Proxima Nova"/>
              <a:buChar char="○"/>
            </a:pPr>
            <a:r>
              <a:rPr lang="en" sz="1800">
                <a:solidFill>
                  <a:srgbClr val="4E4E4E"/>
                </a:solidFill>
                <a:latin typeface="Proxima Nova"/>
                <a:ea typeface="Proxima Nova"/>
                <a:cs typeface="Proxima Nova"/>
                <a:sym typeface="Proxima Nova"/>
              </a:rPr>
              <a:t>Bütünlük garantili</a:t>
            </a:r>
            <a:endParaRPr sz="1800">
              <a:solidFill>
                <a:srgbClr val="4E4E4E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2438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E4E4E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44"/>
          <p:cNvSpPr txBox="1"/>
          <p:nvPr>
            <p:ph idx="2" type="title"/>
          </p:nvPr>
        </p:nvSpPr>
        <p:spPr>
          <a:xfrm>
            <a:off x="311700" y="456875"/>
            <a:ext cx="8493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Tapular</a:t>
            </a:r>
            <a:endParaRPr b="1"/>
          </a:p>
        </p:txBody>
      </p:sp>
      <p:sp>
        <p:nvSpPr>
          <p:cNvPr id="390" name="Google Shape;390;p44"/>
          <p:cNvSpPr txBox="1"/>
          <p:nvPr>
            <p:ph type="title"/>
          </p:nvPr>
        </p:nvSpPr>
        <p:spPr>
          <a:xfrm>
            <a:off x="311700" y="187825"/>
            <a:ext cx="8493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Basic Use Cases</a:t>
            </a:r>
            <a:endParaRPr sz="1600"/>
          </a:p>
        </p:txBody>
      </p:sp>
      <p:sp>
        <p:nvSpPr>
          <p:cNvPr id="391" name="Google Shape;391;p44"/>
          <p:cNvSpPr txBox="1"/>
          <p:nvPr/>
        </p:nvSpPr>
        <p:spPr>
          <a:xfrm>
            <a:off x="85175" y="1222625"/>
            <a:ext cx="6014700" cy="348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E4E4E"/>
                </a:solidFill>
                <a:latin typeface="Proxima Nova"/>
                <a:ea typeface="Proxima Nova"/>
                <a:cs typeface="Proxima Nova"/>
                <a:sym typeface="Proxima Nova"/>
              </a:rPr>
              <a:t>Sorun:</a:t>
            </a:r>
            <a:endParaRPr b="1" sz="1800">
              <a:solidFill>
                <a:srgbClr val="4E4E4E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723900" lvl="0" marL="1219200" rtl="0" algn="l">
              <a:spcBef>
                <a:spcPts val="0"/>
              </a:spcBef>
              <a:spcAft>
                <a:spcPts val="0"/>
              </a:spcAft>
              <a:buClr>
                <a:srgbClr val="4E4E4E"/>
              </a:buClr>
              <a:buSzPts val="1800"/>
              <a:buFont typeface="Proxima Nova"/>
              <a:buChar char="●"/>
            </a:pPr>
            <a:r>
              <a:rPr b="1" lang="en" sz="1800">
                <a:solidFill>
                  <a:srgbClr val="4E4E4E"/>
                </a:solidFill>
                <a:latin typeface="Proxima Nova"/>
                <a:ea typeface="Proxima Nova"/>
                <a:cs typeface="Proxima Nova"/>
                <a:sym typeface="Proxima Nova"/>
              </a:rPr>
              <a:t>Kusurlu evrak işleri, sahte imzalar, belirsiz belgeler</a:t>
            </a:r>
            <a:endParaRPr b="1" sz="1800">
              <a:solidFill>
                <a:srgbClr val="4E4E4E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723900" lvl="0" marL="1219200" rtl="0" algn="l">
              <a:spcBef>
                <a:spcPts val="0"/>
              </a:spcBef>
              <a:spcAft>
                <a:spcPts val="0"/>
              </a:spcAft>
              <a:buClr>
                <a:srgbClr val="4E4E4E"/>
              </a:buClr>
              <a:buSzPts val="1800"/>
              <a:buFont typeface="Proxima Nova"/>
              <a:buChar char="●"/>
            </a:pPr>
            <a:r>
              <a:rPr b="1" lang="en" sz="1800">
                <a:solidFill>
                  <a:srgbClr val="4E4E4E"/>
                </a:solidFill>
                <a:latin typeface="Proxima Nova"/>
                <a:ea typeface="Proxima Nova"/>
                <a:cs typeface="Proxima Nova"/>
                <a:sym typeface="Proxima Nova"/>
              </a:rPr>
              <a:t>Merkezi hükümet otoritesinin olmaması</a:t>
            </a:r>
            <a:endParaRPr b="1" sz="1800">
              <a:solidFill>
                <a:srgbClr val="4E4E4E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E4E4E"/>
                </a:solidFill>
                <a:latin typeface="Proxima Nova"/>
                <a:ea typeface="Proxima Nova"/>
                <a:cs typeface="Proxima Nova"/>
                <a:sym typeface="Proxima Nova"/>
              </a:rPr>
              <a:t>Tuzaklar</a:t>
            </a:r>
            <a:endParaRPr b="1" sz="1800">
              <a:solidFill>
                <a:srgbClr val="4E4E4E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723900" lvl="0" marL="1219200" rtl="0" algn="l">
              <a:spcBef>
                <a:spcPts val="0"/>
              </a:spcBef>
              <a:spcAft>
                <a:spcPts val="0"/>
              </a:spcAft>
              <a:buClr>
                <a:srgbClr val="4E4E4E"/>
              </a:buClr>
              <a:buSzPts val="1800"/>
              <a:buFont typeface="Proxima Nova"/>
              <a:buChar char="●"/>
            </a:pPr>
            <a:r>
              <a:rPr b="1" lang="en" sz="1800">
                <a:solidFill>
                  <a:srgbClr val="4E4E4E"/>
                </a:solidFill>
                <a:latin typeface="Proxima Nova"/>
                <a:ea typeface="Proxima Nova"/>
                <a:cs typeface="Proxima Nova"/>
                <a:sym typeface="Proxima Nova"/>
              </a:rPr>
              <a:t>Yolsuz yetkililer rüşvet alıyor, kayıtları tahrif ediyor</a:t>
            </a:r>
            <a:endParaRPr b="1" sz="1800">
              <a:solidFill>
                <a:srgbClr val="4E4E4E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723900" lvl="0" marL="1219200" rtl="0" algn="l">
              <a:spcBef>
                <a:spcPts val="0"/>
              </a:spcBef>
              <a:spcAft>
                <a:spcPts val="0"/>
              </a:spcAft>
              <a:buClr>
                <a:srgbClr val="4E4E4E"/>
              </a:buClr>
              <a:buSzPts val="1800"/>
              <a:buFont typeface="Proxima Nova"/>
              <a:buChar char="●"/>
            </a:pPr>
            <a:r>
              <a:rPr b="1" lang="en" sz="1800">
                <a:solidFill>
                  <a:srgbClr val="4E4E4E"/>
                </a:solidFill>
                <a:latin typeface="Proxima Nova"/>
                <a:ea typeface="Proxima Nova"/>
                <a:cs typeface="Proxima Nova"/>
                <a:sym typeface="Proxima Nova"/>
              </a:rPr>
              <a:t>Hükümet tapu sicili otoritesini destekleyemez</a:t>
            </a:r>
            <a:endParaRPr b="1" sz="1800">
              <a:solidFill>
                <a:srgbClr val="4E4E4E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723900" lvl="0" marL="1219200" rtl="0" algn="l">
              <a:spcBef>
                <a:spcPts val="0"/>
              </a:spcBef>
              <a:spcAft>
                <a:spcPts val="0"/>
              </a:spcAft>
              <a:buClr>
                <a:srgbClr val="4E4E4E"/>
              </a:buClr>
              <a:buSzPts val="1800"/>
              <a:buFont typeface="Proxima Nova"/>
              <a:buChar char="●"/>
            </a:pPr>
            <a:r>
              <a:rPr b="1" lang="en" sz="1800">
                <a:solidFill>
                  <a:srgbClr val="4E4E4E"/>
                </a:solidFill>
                <a:latin typeface="Proxima Nova"/>
                <a:ea typeface="Proxima Nova"/>
                <a:cs typeface="Proxima Nova"/>
                <a:sym typeface="Proxima Nova"/>
              </a:rPr>
              <a:t>Vatandaşların STK'ya/birden fazla STK'ya güven duymaması</a:t>
            </a:r>
            <a:endParaRPr b="1" sz="1800">
              <a:solidFill>
                <a:srgbClr val="4E4E4E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1219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4E4E4E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4E4E4E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92" name="Google Shape;392;p44"/>
          <p:cNvSpPr/>
          <p:nvPr/>
        </p:nvSpPr>
        <p:spPr>
          <a:xfrm>
            <a:off x="6427800" y="1029575"/>
            <a:ext cx="2376900" cy="32589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45"/>
          <p:cNvSpPr txBox="1"/>
          <p:nvPr>
            <p:ph idx="2" type="title"/>
          </p:nvPr>
        </p:nvSpPr>
        <p:spPr>
          <a:xfrm>
            <a:off x="311700" y="456875"/>
            <a:ext cx="8493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Tapular</a:t>
            </a:r>
            <a:endParaRPr b="1"/>
          </a:p>
        </p:txBody>
      </p:sp>
      <p:sp>
        <p:nvSpPr>
          <p:cNvPr id="398" name="Google Shape;398;p45"/>
          <p:cNvSpPr txBox="1"/>
          <p:nvPr>
            <p:ph type="title"/>
          </p:nvPr>
        </p:nvSpPr>
        <p:spPr>
          <a:xfrm>
            <a:off x="311700" y="187825"/>
            <a:ext cx="8493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Basic Use Cases</a:t>
            </a:r>
            <a:endParaRPr sz="1600"/>
          </a:p>
        </p:txBody>
      </p:sp>
      <p:sp>
        <p:nvSpPr>
          <p:cNvPr id="399" name="Google Shape;399;p45"/>
          <p:cNvSpPr txBox="1"/>
          <p:nvPr/>
        </p:nvSpPr>
        <p:spPr>
          <a:xfrm>
            <a:off x="85175" y="1559925"/>
            <a:ext cx="6014700" cy="296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4E4E4E"/>
                </a:solidFill>
                <a:latin typeface="Proxima Nova"/>
                <a:ea typeface="Proxima Nova"/>
                <a:cs typeface="Proxima Nova"/>
                <a:sym typeface="Proxima Nova"/>
              </a:rPr>
              <a:t>Blok Zinciri Çözümü:</a:t>
            </a:r>
            <a:endParaRPr b="1" sz="1800">
              <a:solidFill>
                <a:srgbClr val="4E4E4E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800">
              <a:solidFill>
                <a:srgbClr val="4E4E4E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4E4E4E"/>
                </a:solidFill>
                <a:latin typeface="Proxima Nova"/>
                <a:ea typeface="Proxima Nova"/>
                <a:cs typeface="Proxima Nova"/>
                <a:sym typeface="Proxima Nova"/>
              </a:rPr>
              <a:t>Hash'ler ve Dijital İmzalar</a:t>
            </a:r>
            <a:endParaRPr b="1" sz="1800">
              <a:solidFill>
                <a:srgbClr val="4E4E4E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4E4E4E"/>
                </a:solidFill>
                <a:latin typeface="Proxima Nova"/>
                <a:ea typeface="Proxima Nova"/>
                <a:cs typeface="Proxima Nova"/>
                <a:sym typeface="Proxima Nova"/>
              </a:rPr>
              <a:t>şeffaflık</a:t>
            </a:r>
            <a:endParaRPr b="1" sz="1800">
              <a:solidFill>
                <a:srgbClr val="4E4E4E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4E4E4E"/>
                </a:solidFill>
                <a:latin typeface="Proxima Nova"/>
                <a:ea typeface="Proxima Nova"/>
                <a:cs typeface="Proxima Nova"/>
                <a:sym typeface="Proxima Nova"/>
              </a:rPr>
              <a:t>Değişmezlik</a:t>
            </a:r>
            <a:endParaRPr b="1" sz="1800">
              <a:solidFill>
                <a:srgbClr val="4E4E4E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4E4E4E"/>
                </a:solidFill>
                <a:latin typeface="Proxima Nova"/>
                <a:ea typeface="Proxima Nova"/>
                <a:cs typeface="Proxima Nova"/>
                <a:sym typeface="Proxima Nova"/>
              </a:rPr>
              <a:t>Merkezileştirmeyi Sınırlar</a:t>
            </a:r>
            <a:endParaRPr b="1" sz="1800">
              <a:solidFill>
                <a:srgbClr val="4E4E4E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800">
              <a:solidFill>
                <a:srgbClr val="4E4E4E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4E4E4E"/>
                </a:solidFill>
                <a:latin typeface="Proxima Nova"/>
                <a:ea typeface="Proxima Nova"/>
                <a:cs typeface="Proxima Nova"/>
                <a:sym typeface="Proxima Nova"/>
              </a:rPr>
              <a:t>Bitcoin'de işlem yapmak gibi, sahipliği devretmek için basit mekanizma</a:t>
            </a:r>
            <a:endParaRPr sz="1800">
              <a:solidFill>
                <a:srgbClr val="4E4E4E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800">
              <a:solidFill>
                <a:srgbClr val="4E4E4E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00" name="Google Shape;400;p45"/>
          <p:cNvSpPr/>
          <p:nvPr/>
        </p:nvSpPr>
        <p:spPr>
          <a:xfrm>
            <a:off x="4994950" y="1299750"/>
            <a:ext cx="3596100" cy="20982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46"/>
          <p:cNvSpPr txBox="1"/>
          <p:nvPr>
            <p:ph idx="2" type="title"/>
          </p:nvPr>
        </p:nvSpPr>
        <p:spPr>
          <a:xfrm>
            <a:off x="311700" y="456875"/>
            <a:ext cx="8493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Land Titles</a:t>
            </a:r>
            <a:endParaRPr b="1"/>
          </a:p>
        </p:txBody>
      </p:sp>
      <p:sp>
        <p:nvSpPr>
          <p:cNvPr id="406" name="Google Shape;406;p46"/>
          <p:cNvSpPr txBox="1"/>
          <p:nvPr/>
        </p:nvSpPr>
        <p:spPr>
          <a:xfrm>
            <a:off x="85175" y="1571100"/>
            <a:ext cx="4668300" cy="200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4E4E4E"/>
                </a:solidFill>
                <a:latin typeface="Proxima Nova"/>
                <a:ea typeface="Proxima Nova"/>
                <a:cs typeface="Proxima Nova"/>
                <a:sym typeface="Proxima Nova"/>
              </a:rPr>
              <a:t>Uyarı:</a:t>
            </a:r>
            <a:endParaRPr b="1" sz="1800">
              <a:solidFill>
                <a:srgbClr val="4E4E4E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800">
              <a:solidFill>
                <a:srgbClr val="4E4E4E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4E4E4E"/>
                </a:solidFill>
                <a:latin typeface="Proxima Nova"/>
                <a:ea typeface="Proxima Nova"/>
                <a:cs typeface="Proxima Nova"/>
                <a:sym typeface="Proxima Nova"/>
              </a:rPr>
              <a:t>Blok zinciri, yalnızca kendisine verilen bilgiler kadar iyidir.</a:t>
            </a:r>
            <a:endParaRPr b="1" sz="1800">
              <a:solidFill>
                <a:srgbClr val="4E4E4E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800">
              <a:solidFill>
                <a:srgbClr val="4E4E4E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4E4E4E"/>
                </a:solidFill>
                <a:latin typeface="Proxima Nova"/>
                <a:ea typeface="Proxima Nova"/>
                <a:cs typeface="Proxima Nova"/>
                <a:sym typeface="Proxima Nova"/>
              </a:rPr>
              <a:t>Yatırım yapan ülkeler: Gürcistan, Ukrayna, İsveç</a:t>
            </a:r>
            <a:endParaRPr b="1" sz="1800">
              <a:solidFill>
                <a:srgbClr val="4E4E4E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800">
              <a:solidFill>
                <a:srgbClr val="4E4E4E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07" name="Google Shape;407;p46"/>
          <p:cNvSpPr/>
          <p:nvPr/>
        </p:nvSpPr>
        <p:spPr>
          <a:xfrm>
            <a:off x="4224375" y="801288"/>
            <a:ext cx="2039100" cy="12042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08" name="Google Shape;408;p46"/>
          <p:cNvSpPr/>
          <p:nvPr/>
        </p:nvSpPr>
        <p:spPr>
          <a:xfrm>
            <a:off x="5272447" y="2983502"/>
            <a:ext cx="2574900" cy="13587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09" name="Google Shape;409;p46"/>
          <p:cNvSpPr/>
          <p:nvPr/>
        </p:nvSpPr>
        <p:spPr>
          <a:xfrm>
            <a:off x="6460962" y="981254"/>
            <a:ext cx="2470500" cy="16329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47"/>
          <p:cNvSpPr txBox="1"/>
          <p:nvPr>
            <p:ph idx="2" type="title"/>
          </p:nvPr>
        </p:nvSpPr>
        <p:spPr>
          <a:xfrm>
            <a:off x="311700" y="456875"/>
            <a:ext cx="8493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mikro şebekeler</a:t>
            </a:r>
            <a:endParaRPr b="1"/>
          </a:p>
        </p:txBody>
      </p:sp>
      <p:sp>
        <p:nvSpPr>
          <p:cNvPr id="415" name="Google Shape;415;p47"/>
          <p:cNvSpPr txBox="1"/>
          <p:nvPr>
            <p:ph type="title"/>
          </p:nvPr>
        </p:nvSpPr>
        <p:spPr>
          <a:xfrm>
            <a:off x="311700" y="187825"/>
            <a:ext cx="8493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Basic Use Cases</a:t>
            </a:r>
            <a:endParaRPr sz="1600"/>
          </a:p>
        </p:txBody>
      </p:sp>
      <p:sp>
        <p:nvSpPr>
          <p:cNvPr id="416" name="Google Shape;416;p47"/>
          <p:cNvSpPr txBox="1"/>
          <p:nvPr/>
        </p:nvSpPr>
        <p:spPr>
          <a:xfrm>
            <a:off x="311700" y="1141975"/>
            <a:ext cx="3912600" cy="32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4E4E4E"/>
                </a:solidFill>
                <a:latin typeface="Proxima Nova"/>
                <a:ea typeface="Proxima Nova"/>
                <a:cs typeface="Proxima Nova"/>
                <a:sym typeface="Proxima Nova"/>
              </a:rPr>
              <a:t>Kurulum: </a:t>
            </a:r>
            <a:r>
              <a:rPr lang="en" sz="1800">
                <a:solidFill>
                  <a:srgbClr val="4E4E4E"/>
                </a:solidFill>
                <a:latin typeface="Proxima Nova"/>
                <a:ea typeface="Proxima Nova"/>
                <a:cs typeface="Proxima Nova"/>
                <a:sym typeface="Proxima Nova"/>
              </a:rPr>
              <a:t>Evler topluluğu genelinde enerji dengesizlikleri</a:t>
            </a:r>
            <a:endParaRPr sz="1800">
              <a:solidFill>
                <a:srgbClr val="4E4E4E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E4E4E"/>
                </a:solidFill>
                <a:latin typeface="Proxima Nova"/>
                <a:ea typeface="Proxima Nova"/>
                <a:cs typeface="Proxima Nova"/>
                <a:sym typeface="Proxima Nova"/>
              </a:rPr>
              <a:t>yani A Evi aşırı ısıya sahip, C Evi ısısı yok</a:t>
            </a:r>
            <a:endParaRPr sz="1800">
              <a:solidFill>
                <a:srgbClr val="4E4E4E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E4E4E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4E4E4E"/>
                </a:solidFill>
                <a:latin typeface="Proxima Nova"/>
                <a:ea typeface="Proxima Nova"/>
                <a:cs typeface="Proxima Nova"/>
                <a:sym typeface="Proxima Nova"/>
              </a:rPr>
              <a:t>Sorun:</a:t>
            </a:r>
            <a:r>
              <a:rPr lang="en" sz="1800">
                <a:solidFill>
                  <a:srgbClr val="4E4E4E"/>
                </a:solidFill>
                <a:latin typeface="Proxima Nova"/>
                <a:ea typeface="Proxima Nova"/>
                <a:cs typeface="Proxima Nova"/>
                <a:sym typeface="Proxima Nova"/>
              </a:rPr>
              <a:t> A ⇒ B ⇒ C'den özel altyapı gerekiyor</a:t>
            </a:r>
            <a:endParaRPr sz="1800">
              <a:solidFill>
                <a:srgbClr val="4E4E4E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4E4E4E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4E4E4E"/>
                </a:solidFill>
                <a:latin typeface="Proxima Nova"/>
                <a:ea typeface="Proxima Nova"/>
                <a:cs typeface="Proxima Nova"/>
                <a:sym typeface="Proxima Nova"/>
              </a:rPr>
              <a:t>Çözüm: </a:t>
            </a:r>
            <a:r>
              <a:rPr lang="en" sz="1800">
                <a:solidFill>
                  <a:srgbClr val="4E4E4E"/>
                </a:solidFill>
                <a:latin typeface="Proxima Nova"/>
                <a:ea typeface="Proxima Nova"/>
                <a:cs typeface="Proxima Nova"/>
                <a:sym typeface="Proxima Nova"/>
              </a:rPr>
              <a:t>Finansal taahhütler için Ethereum akıllı sözleşmesi</a:t>
            </a:r>
            <a:endParaRPr sz="1800">
              <a:solidFill>
                <a:srgbClr val="4E4E4E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4E4E4E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17" name="Google Shape;417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56450" y="1448237"/>
            <a:ext cx="4204126" cy="2247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48"/>
          <p:cNvSpPr txBox="1"/>
          <p:nvPr>
            <p:ph type="title"/>
          </p:nvPr>
        </p:nvSpPr>
        <p:spPr>
          <a:xfrm>
            <a:off x="518050" y="2285400"/>
            <a:ext cx="509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DeFi</a:t>
            </a:r>
            <a:endParaRPr sz="500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49"/>
          <p:cNvSpPr txBox="1"/>
          <p:nvPr>
            <p:ph idx="2" type="title"/>
          </p:nvPr>
        </p:nvSpPr>
        <p:spPr>
          <a:xfrm>
            <a:off x="311700" y="456875"/>
            <a:ext cx="8493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Decentralized Finance (DeFi)</a:t>
            </a:r>
            <a:endParaRPr b="1"/>
          </a:p>
        </p:txBody>
      </p:sp>
      <p:sp>
        <p:nvSpPr>
          <p:cNvPr id="428" name="Google Shape;428;p49"/>
          <p:cNvSpPr txBox="1"/>
          <p:nvPr>
            <p:ph idx="1" type="body"/>
          </p:nvPr>
        </p:nvSpPr>
        <p:spPr>
          <a:xfrm>
            <a:off x="311700" y="1084500"/>
            <a:ext cx="5187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Sorun: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Geleneksel finansın çoğu normal kullanıcılara kapalı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Kripto para birimleri üzerine inşa edilen türevlerin veya diğer varlıkların çoğu merkezi platformlardadır.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Tuzaklar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Finansal kurumlar piyasaları manipüle edebilir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Perakende kullanıcıları fiyatlandırılır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İnsanlar büyük bankalara güvenmiyor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pic>
        <p:nvPicPr>
          <p:cNvPr id="429" name="Google Shape;429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50775" y="777775"/>
            <a:ext cx="1451175" cy="145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01950" y="1722775"/>
            <a:ext cx="1216350" cy="1371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12250" y="2599400"/>
            <a:ext cx="1371275" cy="1371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p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99912" y="3639375"/>
            <a:ext cx="1020425" cy="1020425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p49"/>
          <p:cNvSpPr txBox="1"/>
          <p:nvPr>
            <p:ph type="title"/>
          </p:nvPr>
        </p:nvSpPr>
        <p:spPr>
          <a:xfrm>
            <a:off x="311700" y="187825"/>
            <a:ext cx="8493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Advanced Use Cases</a:t>
            </a:r>
            <a:endParaRPr sz="16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4"/>
          <p:cNvSpPr txBox="1"/>
          <p:nvPr/>
        </p:nvSpPr>
        <p:spPr>
          <a:xfrm>
            <a:off x="234755" y="4554328"/>
            <a:ext cx="20118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300" lIns="34300" spcFirstLastPara="1" rIns="34300" wrap="square" tIns="343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Poppins"/>
                <a:ea typeface="Poppins"/>
                <a:cs typeface="Poppins"/>
                <a:sym typeface="Poppins"/>
              </a:rPr>
              <a:t>AUTHOR: GLORIA ZHAO</a:t>
            </a:r>
            <a:endParaRPr sz="900">
              <a:solidFill>
                <a:srgbClr val="B7B7B7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1" name="Google Shape;101;p14"/>
          <p:cNvSpPr txBox="1"/>
          <p:nvPr>
            <p:ph type="title"/>
          </p:nvPr>
        </p:nvSpPr>
        <p:spPr>
          <a:xfrm>
            <a:off x="311700" y="187825"/>
            <a:ext cx="8493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Smart Contracts</a:t>
            </a:r>
            <a:endParaRPr/>
          </a:p>
        </p:txBody>
      </p:sp>
      <p:sp>
        <p:nvSpPr>
          <p:cNvPr id="102" name="Google Shape;102;p14"/>
          <p:cNvSpPr txBox="1"/>
          <p:nvPr>
            <p:ph idx="2" type="title"/>
          </p:nvPr>
        </p:nvSpPr>
        <p:spPr>
          <a:xfrm>
            <a:off x="311700" y="456875"/>
            <a:ext cx="837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Dağıtılık Ağ: Bitcoin'in Temelleri</a:t>
            </a:r>
            <a:endParaRPr/>
          </a:p>
        </p:txBody>
      </p:sp>
      <p:pic>
        <p:nvPicPr>
          <p:cNvPr id="103" name="Google Shape;10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0624" y="1029587"/>
            <a:ext cx="6815162" cy="31514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50"/>
          <p:cNvSpPr txBox="1"/>
          <p:nvPr>
            <p:ph idx="2" type="title"/>
          </p:nvPr>
        </p:nvSpPr>
        <p:spPr>
          <a:xfrm>
            <a:off x="311700" y="456875"/>
            <a:ext cx="8493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Decentralized Finance (DeFi)</a:t>
            </a:r>
            <a:endParaRPr b="1"/>
          </a:p>
        </p:txBody>
      </p:sp>
      <p:sp>
        <p:nvSpPr>
          <p:cNvPr id="439" name="Google Shape;439;p50"/>
          <p:cNvSpPr txBox="1"/>
          <p:nvPr>
            <p:ph idx="1" type="body"/>
          </p:nvPr>
        </p:nvSpPr>
        <p:spPr>
          <a:xfrm>
            <a:off x="311700" y="1442325"/>
            <a:ext cx="5187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Ethereum Çözümü: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Mantığı işlemek için akıllı sözleşmeleri kullanarak dApp'ler (merkezi olmayan uygulamalar) oluşturma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Güveni azaltmanın yollarını bulmak için oyun teorisini ve ekonomisini kullanımı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İşlemleri doğrulamak için Ethereum blok zincirine güven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40" name="Google Shape;440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50775" y="777775"/>
            <a:ext cx="1451175" cy="145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" name="Google Shape;441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01950" y="1722775"/>
            <a:ext cx="1216350" cy="1371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Google Shape;442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12250" y="2599400"/>
            <a:ext cx="1371275" cy="1371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3" name="Google Shape;443;p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99912" y="3639375"/>
            <a:ext cx="1020425" cy="1020425"/>
          </a:xfrm>
          <a:prstGeom prst="rect">
            <a:avLst/>
          </a:prstGeom>
          <a:noFill/>
          <a:ln>
            <a:noFill/>
          </a:ln>
        </p:spPr>
      </p:pic>
      <p:sp>
        <p:nvSpPr>
          <p:cNvPr id="444" name="Google Shape;444;p50"/>
          <p:cNvSpPr txBox="1"/>
          <p:nvPr>
            <p:ph type="title"/>
          </p:nvPr>
        </p:nvSpPr>
        <p:spPr>
          <a:xfrm>
            <a:off x="311700" y="187825"/>
            <a:ext cx="8493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Advanced Use Cases</a:t>
            </a:r>
            <a:endParaRPr sz="160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51"/>
          <p:cNvSpPr txBox="1"/>
          <p:nvPr>
            <p:ph idx="2" type="title"/>
          </p:nvPr>
        </p:nvSpPr>
        <p:spPr>
          <a:xfrm>
            <a:off x="311700" y="456875"/>
            <a:ext cx="8493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Decentralized Finance (DeFi)</a:t>
            </a:r>
            <a:endParaRPr b="1"/>
          </a:p>
        </p:txBody>
      </p:sp>
      <p:sp>
        <p:nvSpPr>
          <p:cNvPr id="450" name="Google Shape;450;p51"/>
          <p:cNvSpPr txBox="1"/>
          <p:nvPr>
            <p:ph idx="1" type="body"/>
          </p:nvPr>
        </p:nvSpPr>
        <p:spPr>
          <a:xfrm>
            <a:off x="311700" y="1442325"/>
            <a:ext cx="5187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Dezavantajları: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Sermaye verimsiz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Birleştirilebilirlik, akıllı sözleşmeler vb.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Bilgi havuzunda öne çıkma ve düşmanca madenci davranışı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51" name="Google Shape;451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50775" y="777775"/>
            <a:ext cx="1451175" cy="145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2" name="Google Shape;452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01950" y="1722775"/>
            <a:ext cx="1216350" cy="1371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3" name="Google Shape;453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12250" y="2599400"/>
            <a:ext cx="1371275" cy="1371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4" name="Google Shape;454;p5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99912" y="3639375"/>
            <a:ext cx="1020425" cy="1020425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Google Shape;455;p51"/>
          <p:cNvSpPr txBox="1"/>
          <p:nvPr>
            <p:ph type="title"/>
          </p:nvPr>
        </p:nvSpPr>
        <p:spPr>
          <a:xfrm>
            <a:off x="311700" y="187825"/>
            <a:ext cx="8493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Advanced Use Cases</a:t>
            </a:r>
            <a:endParaRPr sz="160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52"/>
          <p:cNvSpPr txBox="1"/>
          <p:nvPr>
            <p:ph idx="2" type="title"/>
          </p:nvPr>
        </p:nvSpPr>
        <p:spPr>
          <a:xfrm>
            <a:off x="311700" y="456875"/>
            <a:ext cx="8493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Tahmin Piyasaları</a:t>
            </a:r>
            <a:endParaRPr b="1"/>
          </a:p>
        </p:txBody>
      </p:sp>
      <p:sp>
        <p:nvSpPr>
          <p:cNvPr id="461" name="Google Shape;461;p52"/>
          <p:cNvSpPr txBox="1"/>
          <p:nvPr>
            <p:ph idx="1" type="body"/>
          </p:nvPr>
        </p:nvSpPr>
        <p:spPr>
          <a:xfrm>
            <a:off x="311700" y="1442325"/>
            <a:ext cx="5187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/>
              <a:t>Kalabalığın bilgeliğinden yararlanır</a:t>
            </a:r>
            <a:endParaRPr b="1" i="1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/>
              <a:t>Örn: 2020 Cumhurbaşkanlığı Seçimini kim kazanacak? Trump mı Biden mı?</a:t>
            </a:r>
            <a:endParaRPr b="1" i="1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i="1" lang="en"/>
              <a:t>Bahisler, sonuçların payları ile değiştirilir</a:t>
            </a:r>
            <a:endParaRPr i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i="1" lang="en"/>
              <a:t>Oracles sonucu bildirir</a:t>
            </a:r>
            <a:endParaRPr i="1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" name="Google Shape;462;p52"/>
          <p:cNvSpPr txBox="1"/>
          <p:nvPr>
            <p:ph type="title"/>
          </p:nvPr>
        </p:nvSpPr>
        <p:spPr>
          <a:xfrm>
            <a:off x="311700" y="187825"/>
            <a:ext cx="8493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Advanced Use Cases</a:t>
            </a:r>
            <a:endParaRPr sz="1600"/>
          </a:p>
        </p:txBody>
      </p:sp>
      <p:pic>
        <p:nvPicPr>
          <p:cNvPr id="463" name="Google Shape;463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38225" y="1542412"/>
            <a:ext cx="2844377" cy="205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53"/>
          <p:cNvSpPr txBox="1"/>
          <p:nvPr>
            <p:ph idx="2" type="title"/>
          </p:nvPr>
        </p:nvSpPr>
        <p:spPr>
          <a:xfrm>
            <a:off x="311700" y="456875"/>
            <a:ext cx="8493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Tahmin Piyasaları</a:t>
            </a:r>
            <a:endParaRPr b="1"/>
          </a:p>
        </p:txBody>
      </p:sp>
      <p:sp>
        <p:nvSpPr>
          <p:cNvPr id="469" name="Google Shape;469;p53"/>
          <p:cNvSpPr txBox="1"/>
          <p:nvPr>
            <p:ph idx="1" type="body"/>
          </p:nvPr>
        </p:nvSpPr>
        <p:spPr>
          <a:xfrm>
            <a:off x="311700" y="1442325"/>
            <a:ext cx="5187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/>
              <a:t>"Asla çökmeyen bir hizmet, tamamen şeffaf bir hizmet..."</a:t>
            </a:r>
            <a:endParaRPr b="1" i="1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/>
              <a:t>Faydalar:</a:t>
            </a:r>
            <a:endParaRPr b="1" i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i="1" lang="en"/>
              <a:t>Pazar türlerinde kısıtlama yok</a:t>
            </a:r>
            <a:endParaRPr i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i="1" lang="en"/>
              <a:t>Paylaşılan likidite</a:t>
            </a:r>
            <a:endParaRPr i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i="1" lang="en"/>
              <a:t>sansüre dayanıklı</a:t>
            </a:r>
            <a:endParaRPr i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i="1" lang="en"/>
              <a:t>Otomatik ve güvenilmez</a:t>
            </a:r>
            <a:endParaRPr i="1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" name="Google Shape;470;p53"/>
          <p:cNvSpPr txBox="1"/>
          <p:nvPr>
            <p:ph type="title"/>
          </p:nvPr>
        </p:nvSpPr>
        <p:spPr>
          <a:xfrm>
            <a:off x="311700" y="187825"/>
            <a:ext cx="8493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Advanced Use Cases</a:t>
            </a:r>
            <a:endParaRPr sz="1600"/>
          </a:p>
        </p:txBody>
      </p:sp>
      <p:pic>
        <p:nvPicPr>
          <p:cNvPr id="471" name="Google Shape;471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42875" y="329600"/>
            <a:ext cx="1358425" cy="135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2" name="Google Shape;472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01300" y="1688025"/>
            <a:ext cx="1504175" cy="150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3" name="Google Shape;473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99600" y="2797825"/>
            <a:ext cx="1504175" cy="150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54"/>
          <p:cNvSpPr txBox="1"/>
          <p:nvPr>
            <p:ph idx="2" type="title"/>
          </p:nvPr>
        </p:nvSpPr>
        <p:spPr>
          <a:xfrm>
            <a:off x="311700" y="456875"/>
            <a:ext cx="8493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Tahmin Piyasaları</a:t>
            </a:r>
            <a:endParaRPr b="1"/>
          </a:p>
        </p:txBody>
      </p:sp>
      <p:sp>
        <p:nvSpPr>
          <p:cNvPr id="479" name="Google Shape;479;p54"/>
          <p:cNvSpPr txBox="1"/>
          <p:nvPr>
            <p:ph idx="1" type="body"/>
          </p:nvPr>
        </p:nvSpPr>
        <p:spPr>
          <a:xfrm>
            <a:off x="311700" y="1442325"/>
            <a:ext cx="5187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Örnek Kullanım Durumları ve Pazarlar</a:t>
            </a:r>
            <a:endParaRPr b="1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“Satın alma” bilgisi → Movie X başarısız olacak mı?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Riskten Korunma ve Sigorta → Evim yanar mı?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Güvenlik Hatası Ödülü → Akıllı sözleşmemde bir hata mı var?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Google Shape;480;p54"/>
          <p:cNvSpPr txBox="1"/>
          <p:nvPr>
            <p:ph type="title"/>
          </p:nvPr>
        </p:nvSpPr>
        <p:spPr>
          <a:xfrm>
            <a:off x="311700" y="187825"/>
            <a:ext cx="8493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Advanced Use Cases</a:t>
            </a:r>
            <a:endParaRPr sz="1600"/>
          </a:p>
        </p:txBody>
      </p:sp>
      <p:pic>
        <p:nvPicPr>
          <p:cNvPr id="481" name="Google Shape;481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42875" y="329600"/>
            <a:ext cx="1358425" cy="135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2" name="Google Shape;482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80800" y="1359900"/>
            <a:ext cx="1504175" cy="150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3" name="Google Shape;483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17650" y="2864075"/>
            <a:ext cx="1504175" cy="150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55"/>
          <p:cNvSpPr txBox="1"/>
          <p:nvPr>
            <p:ph idx="2" type="title"/>
          </p:nvPr>
        </p:nvSpPr>
        <p:spPr>
          <a:xfrm>
            <a:off x="311700" y="456875"/>
            <a:ext cx="8493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Tahmin Piyasaları</a:t>
            </a:r>
            <a:endParaRPr b="1"/>
          </a:p>
        </p:txBody>
      </p:sp>
      <p:sp>
        <p:nvSpPr>
          <p:cNvPr id="489" name="Google Shape;489;p55"/>
          <p:cNvSpPr txBox="1"/>
          <p:nvPr>
            <p:ph type="title"/>
          </p:nvPr>
        </p:nvSpPr>
        <p:spPr>
          <a:xfrm>
            <a:off x="311700" y="187825"/>
            <a:ext cx="8493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Advanced Use Cases</a:t>
            </a:r>
            <a:endParaRPr sz="1600"/>
          </a:p>
        </p:txBody>
      </p:sp>
      <p:sp>
        <p:nvSpPr>
          <p:cNvPr id="490" name="Google Shape;490;p55"/>
          <p:cNvSpPr txBox="1"/>
          <p:nvPr/>
        </p:nvSpPr>
        <p:spPr>
          <a:xfrm>
            <a:off x="681900" y="1774100"/>
            <a:ext cx="7752600" cy="231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4800">
              <a:solidFill>
                <a:srgbClr val="4E4E4E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rgbClr val="4E4E4E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4572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>
                <a:solidFill>
                  <a:srgbClr val="4E4E4E"/>
                </a:solidFill>
                <a:latin typeface="Poppins"/>
                <a:ea typeface="Poppins"/>
                <a:cs typeface="Poppins"/>
                <a:sym typeface="Poppins"/>
              </a:rPr>
              <a:t>Ayrıca…</a:t>
            </a:r>
            <a:endParaRPr sz="2200">
              <a:solidFill>
                <a:srgbClr val="4E4E4E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4572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solidFill>
                <a:srgbClr val="4E4E4E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4572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>
                <a:solidFill>
                  <a:srgbClr val="4E4E4E"/>
                </a:solidFill>
                <a:latin typeface="Poppins"/>
                <a:ea typeface="Poppins"/>
                <a:cs typeface="Poppins"/>
                <a:sym typeface="Poppins"/>
              </a:rPr>
              <a:t>"Bob'un 4 Ekim'de hayatta olacağına 1 milyon dolara bahse girerim." → Suikast Pazarı</a:t>
            </a:r>
            <a:endParaRPr sz="2200">
              <a:solidFill>
                <a:srgbClr val="4E4E4E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4572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4E4E4E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E4E4E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i="1" sz="1800">
              <a:solidFill>
                <a:srgbClr val="4E4E4E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E4E4E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300">
              <a:solidFill>
                <a:srgbClr val="4E4E4E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300">
              <a:solidFill>
                <a:srgbClr val="4E4E4E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56"/>
          <p:cNvSpPr txBox="1"/>
          <p:nvPr>
            <p:ph type="title"/>
          </p:nvPr>
        </p:nvSpPr>
        <p:spPr>
          <a:xfrm>
            <a:off x="518050" y="1644775"/>
            <a:ext cx="509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Blockchain vs.</a:t>
            </a:r>
            <a:endParaRPr sz="5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The Internet</a:t>
            </a:r>
            <a:endParaRPr sz="50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5"/>
          <p:cNvSpPr txBox="1"/>
          <p:nvPr/>
        </p:nvSpPr>
        <p:spPr>
          <a:xfrm>
            <a:off x="234755" y="4554328"/>
            <a:ext cx="20118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300" lIns="34300" spcFirstLastPara="1" rIns="34300" wrap="square" tIns="343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Poppins"/>
                <a:ea typeface="Poppins"/>
                <a:cs typeface="Poppins"/>
                <a:sym typeface="Poppins"/>
              </a:rPr>
              <a:t>AUTHOR: GLORIA ZHAO</a:t>
            </a:r>
            <a:endParaRPr sz="900">
              <a:solidFill>
                <a:srgbClr val="B7B7B7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9" name="Google Shape;109;p15"/>
          <p:cNvSpPr txBox="1"/>
          <p:nvPr>
            <p:ph type="title"/>
          </p:nvPr>
        </p:nvSpPr>
        <p:spPr>
          <a:xfrm>
            <a:off x="311700" y="187825"/>
            <a:ext cx="8493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Smart Contracts</a:t>
            </a:r>
            <a:endParaRPr/>
          </a:p>
        </p:txBody>
      </p:sp>
      <p:sp>
        <p:nvSpPr>
          <p:cNvPr id="110" name="Google Shape;110;p15"/>
          <p:cNvSpPr txBox="1"/>
          <p:nvPr>
            <p:ph idx="2" type="title"/>
          </p:nvPr>
        </p:nvSpPr>
        <p:spPr>
          <a:xfrm>
            <a:off x="311700" y="456875"/>
            <a:ext cx="837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Dağıtık Ağ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/>
              <a:t>Bitcoin'in Transfer Edilebilir Faydaları</a:t>
            </a:r>
            <a:r>
              <a:rPr i="1" lang="en" sz="1200"/>
              <a:t> </a:t>
            </a:r>
            <a:endParaRPr i="1" sz="1200"/>
          </a:p>
        </p:txBody>
      </p:sp>
      <p:sp>
        <p:nvSpPr>
          <p:cNvPr id="111" name="Google Shape;111;p15"/>
          <p:cNvSpPr txBox="1"/>
          <p:nvPr>
            <p:ph idx="1" type="body"/>
          </p:nvPr>
        </p:nvSpPr>
        <p:spPr>
          <a:xfrm>
            <a:off x="311700" y="1270025"/>
            <a:ext cx="5662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12700" rtl="0" algn="l"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Font typeface="Proxima Nova"/>
              <a:buChar char="●"/>
            </a:pPr>
            <a:r>
              <a:rPr lang="en">
                <a:solidFill>
                  <a:srgbClr val="42424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Takma kimlikler, kriptografik kimlikler hesap verebilirliği sağlar</a:t>
            </a:r>
            <a:endParaRPr>
              <a:solidFill>
                <a:srgbClr val="42424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marR="12700" rtl="0" algn="l"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Font typeface="Proxima Nova"/>
              <a:buChar char="●"/>
            </a:pPr>
            <a:r>
              <a:rPr lang="en">
                <a:solidFill>
                  <a:srgbClr val="42424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Güven gerektirmeyen uzlaşma protokolü aracılığıyla alınan kararlar</a:t>
            </a:r>
            <a:endParaRPr>
              <a:solidFill>
                <a:srgbClr val="42424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marR="12700" rtl="0" algn="l"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Font typeface="Proxima Nova"/>
              <a:buChar char="●"/>
            </a:pPr>
            <a:r>
              <a:rPr lang="en">
                <a:solidFill>
                  <a:srgbClr val="42424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Değişmez defter</a:t>
            </a:r>
            <a:endParaRPr>
              <a:solidFill>
                <a:srgbClr val="42424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marR="12700" rtl="0" algn="l"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Font typeface="Proxima Nova"/>
              <a:buChar char="●"/>
            </a:pPr>
            <a:r>
              <a:rPr lang="en">
                <a:solidFill>
                  <a:srgbClr val="42424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Sansür edilemez, herhangi bir taraf tarafından kontrol edilemez</a:t>
            </a:r>
            <a:endParaRPr>
              <a:solidFill>
                <a:srgbClr val="42424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marR="12700" rtl="0" algn="l"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Font typeface="Proxima Nova"/>
              <a:buChar char="●"/>
            </a:pPr>
            <a:r>
              <a:rPr lang="en">
                <a:solidFill>
                  <a:srgbClr val="42424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Dağıtık: merkezi bir başarısızlık noktası yok</a:t>
            </a:r>
            <a:endParaRPr>
              <a:solidFill>
                <a:srgbClr val="42424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marR="127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24242"/>
              </a:solidFill>
              <a:highlight>
                <a:srgbClr val="FFD816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2" name="Google Shape;112;p15"/>
          <p:cNvSpPr/>
          <p:nvPr/>
        </p:nvSpPr>
        <p:spPr>
          <a:xfrm>
            <a:off x="7004129" y="3139500"/>
            <a:ext cx="415200" cy="469500"/>
          </a:xfrm>
          <a:custGeom>
            <a:rect b="b" l="l" r="r" t="t"/>
            <a:pathLst>
              <a:path extrusionOk="0" h="120000" w="120000">
                <a:moveTo>
                  <a:pt x="114544" y="81816"/>
                </a:moveTo>
                <a:lnTo>
                  <a:pt x="5455" y="81816"/>
                </a:lnTo>
                <a:lnTo>
                  <a:pt x="5455" y="10911"/>
                </a:lnTo>
                <a:cubicBezTo>
                  <a:pt x="5455" y="7900"/>
                  <a:pt x="7900" y="5455"/>
                  <a:pt x="10911" y="5455"/>
                </a:cubicBezTo>
                <a:lnTo>
                  <a:pt x="109088" y="5455"/>
                </a:lnTo>
                <a:cubicBezTo>
                  <a:pt x="112100" y="5455"/>
                  <a:pt x="114544" y="7900"/>
                  <a:pt x="114544" y="10911"/>
                </a:cubicBezTo>
                <a:cubicBezTo>
                  <a:pt x="114544" y="10911"/>
                  <a:pt x="114544" y="81816"/>
                  <a:pt x="114544" y="81816"/>
                </a:cubicBezTo>
                <a:close/>
                <a:moveTo>
                  <a:pt x="114544" y="92727"/>
                </a:moveTo>
                <a:cubicBezTo>
                  <a:pt x="114544" y="95738"/>
                  <a:pt x="112100" y="98183"/>
                  <a:pt x="109088" y="98183"/>
                </a:cubicBezTo>
                <a:lnTo>
                  <a:pt x="10911" y="98183"/>
                </a:lnTo>
                <a:cubicBezTo>
                  <a:pt x="7900" y="98183"/>
                  <a:pt x="5455" y="95738"/>
                  <a:pt x="5455" y="92727"/>
                </a:cubicBezTo>
                <a:lnTo>
                  <a:pt x="5455" y="87272"/>
                </a:lnTo>
                <a:lnTo>
                  <a:pt x="114544" y="87272"/>
                </a:lnTo>
                <a:cubicBezTo>
                  <a:pt x="114544" y="87272"/>
                  <a:pt x="114544" y="92727"/>
                  <a:pt x="114544" y="92727"/>
                </a:cubicBezTo>
                <a:close/>
                <a:moveTo>
                  <a:pt x="65455" y="114544"/>
                </a:moveTo>
                <a:lnTo>
                  <a:pt x="54544" y="114544"/>
                </a:lnTo>
                <a:lnTo>
                  <a:pt x="54544" y="103638"/>
                </a:lnTo>
                <a:lnTo>
                  <a:pt x="65455" y="103638"/>
                </a:lnTo>
                <a:cubicBezTo>
                  <a:pt x="65455" y="103638"/>
                  <a:pt x="65455" y="114544"/>
                  <a:pt x="65455" y="114544"/>
                </a:cubicBezTo>
                <a:close/>
                <a:moveTo>
                  <a:pt x="109088" y="0"/>
                </a:moveTo>
                <a:lnTo>
                  <a:pt x="10911" y="0"/>
                </a:lnTo>
                <a:cubicBezTo>
                  <a:pt x="4883" y="0"/>
                  <a:pt x="0" y="4883"/>
                  <a:pt x="0" y="10911"/>
                </a:cubicBezTo>
                <a:lnTo>
                  <a:pt x="0" y="92727"/>
                </a:lnTo>
                <a:cubicBezTo>
                  <a:pt x="0" y="98750"/>
                  <a:pt x="4883" y="103638"/>
                  <a:pt x="10911" y="103638"/>
                </a:cubicBezTo>
                <a:lnTo>
                  <a:pt x="49088" y="103638"/>
                </a:lnTo>
                <a:lnTo>
                  <a:pt x="49088" y="114544"/>
                </a:lnTo>
                <a:lnTo>
                  <a:pt x="40911" y="114544"/>
                </a:lnTo>
                <a:cubicBezTo>
                  <a:pt x="39400" y="114544"/>
                  <a:pt x="38183" y="115766"/>
                  <a:pt x="38183" y="117272"/>
                </a:cubicBezTo>
                <a:cubicBezTo>
                  <a:pt x="38183" y="118783"/>
                  <a:pt x="39400" y="120000"/>
                  <a:pt x="40911" y="120000"/>
                </a:cubicBezTo>
                <a:lnTo>
                  <a:pt x="79088" y="120000"/>
                </a:lnTo>
                <a:cubicBezTo>
                  <a:pt x="80600" y="120000"/>
                  <a:pt x="81816" y="118783"/>
                  <a:pt x="81816" y="117272"/>
                </a:cubicBezTo>
                <a:cubicBezTo>
                  <a:pt x="81816" y="115766"/>
                  <a:pt x="80600" y="114544"/>
                  <a:pt x="79088" y="114544"/>
                </a:cubicBezTo>
                <a:lnTo>
                  <a:pt x="70911" y="114544"/>
                </a:lnTo>
                <a:lnTo>
                  <a:pt x="70911" y="103638"/>
                </a:lnTo>
                <a:lnTo>
                  <a:pt x="109088" y="103638"/>
                </a:lnTo>
                <a:cubicBezTo>
                  <a:pt x="115116" y="103638"/>
                  <a:pt x="120000" y="98750"/>
                  <a:pt x="120000" y="92727"/>
                </a:cubicBezTo>
                <a:lnTo>
                  <a:pt x="120000" y="10911"/>
                </a:lnTo>
                <a:cubicBezTo>
                  <a:pt x="120000" y="4883"/>
                  <a:pt x="115116" y="0"/>
                  <a:pt x="109088" y="0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anchorCtr="0" anchor="ctr" bIns="14275" lIns="14275" spcFirstLastPara="1" rIns="14275" wrap="square" tIns="1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3" name="Google Shape;113;p15"/>
          <p:cNvSpPr/>
          <p:nvPr/>
        </p:nvSpPr>
        <p:spPr>
          <a:xfrm>
            <a:off x="7004129" y="1534513"/>
            <a:ext cx="415200" cy="469500"/>
          </a:xfrm>
          <a:custGeom>
            <a:rect b="b" l="l" r="r" t="t"/>
            <a:pathLst>
              <a:path extrusionOk="0" h="120000" w="120000">
                <a:moveTo>
                  <a:pt x="114544" y="81816"/>
                </a:moveTo>
                <a:lnTo>
                  <a:pt x="5455" y="81816"/>
                </a:lnTo>
                <a:lnTo>
                  <a:pt x="5455" y="10911"/>
                </a:lnTo>
                <a:cubicBezTo>
                  <a:pt x="5455" y="7900"/>
                  <a:pt x="7900" y="5455"/>
                  <a:pt x="10911" y="5455"/>
                </a:cubicBezTo>
                <a:lnTo>
                  <a:pt x="109088" y="5455"/>
                </a:lnTo>
                <a:cubicBezTo>
                  <a:pt x="112100" y="5455"/>
                  <a:pt x="114544" y="7900"/>
                  <a:pt x="114544" y="10911"/>
                </a:cubicBezTo>
                <a:cubicBezTo>
                  <a:pt x="114544" y="10911"/>
                  <a:pt x="114544" y="81816"/>
                  <a:pt x="114544" y="81816"/>
                </a:cubicBezTo>
                <a:close/>
                <a:moveTo>
                  <a:pt x="114544" y="92727"/>
                </a:moveTo>
                <a:cubicBezTo>
                  <a:pt x="114544" y="95738"/>
                  <a:pt x="112100" y="98183"/>
                  <a:pt x="109088" y="98183"/>
                </a:cubicBezTo>
                <a:lnTo>
                  <a:pt x="10911" y="98183"/>
                </a:lnTo>
                <a:cubicBezTo>
                  <a:pt x="7900" y="98183"/>
                  <a:pt x="5455" y="95738"/>
                  <a:pt x="5455" y="92727"/>
                </a:cubicBezTo>
                <a:lnTo>
                  <a:pt x="5455" y="87272"/>
                </a:lnTo>
                <a:lnTo>
                  <a:pt x="114544" y="87272"/>
                </a:lnTo>
                <a:cubicBezTo>
                  <a:pt x="114544" y="87272"/>
                  <a:pt x="114544" y="92727"/>
                  <a:pt x="114544" y="92727"/>
                </a:cubicBezTo>
                <a:close/>
                <a:moveTo>
                  <a:pt x="65455" y="114544"/>
                </a:moveTo>
                <a:lnTo>
                  <a:pt x="54544" y="114544"/>
                </a:lnTo>
                <a:lnTo>
                  <a:pt x="54544" y="103638"/>
                </a:lnTo>
                <a:lnTo>
                  <a:pt x="65455" y="103638"/>
                </a:lnTo>
                <a:cubicBezTo>
                  <a:pt x="65455" y="103638"/>
                  <a:pt x="65455" y="114544"/>
                  <a:pt x="65455" y="114544"/>
                </a:cubicBezTo>
                <a:close/>
                <a:moveTo>
                  <a:pt x="109088" y="0"/>
                </a:moveTo>
                <a:lnTo>
                  <a:pt x="10911" y="0"/>
                </a:lnTo>
                <a:cubicBezTo>
                  <a:pt x="4883" y="0"/>
                  <a:pt x="0" y="4883"/>
                  <a:pt x="0" y="10911"/>
                </a:cubicBezTo>
                <a:lnTo>
                  <a:pt x="0" y="92727"/>
                </a:lnTo>
                <a:cubicBezTo>
                  <a:pt x="0" y="98750"/>
                  <a:pt x="4883" y="103638"/>
                  <a:pt x="10911" y="103638"/>
                </a:cubicBezTo>
                <a:lnTo>
                  <a:pt x="49088" y="103638"/>
                </a:lnTo>
                <a:lnTo>
                  <a:pt x="49088" y="114544"/>
                </a:lnTo>
                <a:lnTo>
                  <a:pt x="40911" y="114544"/>
                </a:lnTo>
                <a:cubicBezTo>
                  <a:pt x="39400" y="114544"/>
                  <a:pt x="38183" y="115766"/>
                  <a:pt x="38183" y="117272"/>
                </a:cubicBezTo>
                <a:cubicBezTo>
                  <a:pt x="38183" y="118783"/>
                  <a:pt x="39400" y="120000"/>
                  <a:pt x="40911" y="120000"/>
                </a:cubicBezTo>
                <a:lnTo>
                  <a:pt x="79088" y="120000"/>
                </a:lnTo>
                <a:cubicBezTo>
                  <a:pt x="80600" y="120000"/>
                  <a:pt x="81816" y="118783"/>
                  <a:pt x="81816" y="117272"/>
                </a:cubicBezTo>
                <a:cubicBezTo>
                  <a:pt x="81816" y="115766"/>
                  <a:pt x="80600" y="114544"/>
                  <a:pt x="79088" y="114544"/>
                </a:cubicBezTo>
                <a:lnTo>
                  <a:pt x="70911" y="114544"/>
                </a:lnTo>
                <a:lnTo>
                  <a:pt x="70911" y="103638"/>
                </a:lnTo>
                <a:lnTo>
                  <a:pt x="109088" y="103638"/>
                </a:lnTo>
                <a:cubicBezTo>
                  <a:pt x="115116" y="103638"/>
                  <a:pt x="120000" y="98750"/>
                  <a:pt x="120000" y="92727"/>
                </a:cubicBezTo>
                <a:lnTo>
                  <a:pt x="120000" y="10911"/>
                </a:lnTo>
                <a:cubicBezTo>
                  <a:pt x="120000" y="4883"/>
                  <a:pt x="115116" y="0"/>
                  <a:pt x="109088" y="0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anchorCtr="0" anchor="ctr" bIns="14275" lIns="14275" spcFirstLastPara="1" rIns="14275" wrap="square" tIns="1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4" name="Google Shape;114;p15"/>
          <p:cNvSpPr/>
          <p:nvPr/>
        </p:nvSpPr>
        <p:spPr>
          <a:xfrm>
            <a:off x="6490800" y="2337006"/>
            <a:ext cx="415200" cy="469500"/>
          </a:xfrm>
          <a:custGeom>
            <a:rect b="b" l="l" r="r" t="t"/>
            <a:pathLst>
              <a:path extrusionOk="0" h="120000" w="120000">
                <a:moveTo>
                  <a:pt x="114544" y="81816"/>
                </a:moveTo>
                <a:lnTo>
                  <a:pt x="5455" y="81816"/>
                </a:lnTo>
                <a:lnTo>
                  <a:pt x="5455" y="10911"/>
                </a:lnTo>
                <a:cubicBezTo>
                  <a:pt x="5455" y="7900"/>
                  <a:pt x="7900" y="5455"/>
                  <a:pt x="10911" y="5455"/>
                </a:cubicBezTo>
                <a:lnTo>
                  <a:pt x="109088" y="5455"/>
                </a:lnTo>
                <a:cubicBezTo>
                  <a:pt x="112100" y="5455"/>
                  <a:pt x="114544" y="7900"/>
                  <a:pt x="114544" y="10911"/>
                </a:cubicBezTo>
                <a:cubicBezTo>
                  <a:pt x="114544" y="10911"/>
                  <a:pt x="114544" y="81816"/>
                  <a:pt x="114544" y="81816"/>
                </a:cubicBezTo>
                <a:close/>
                <a:moveTo>
                  <a:pt x="114544" y="92727"/>
                </a:moveTo>
                <a:cubicBezTo>
                  <a:pt x="114544" y="95738"/>
                  <a:pt x="112100" y="98183"/>
                  <a:pt x="109088" y="98183"/>
                </a:cubicBezTo>
                <a:lnTo>
                  <a:pt x="10911" y="98183"/>
                </a:lnTo>
                <a:cubicBezTo>
                  <a:pt x="7900" y="98183"/>
                  <a:pt x="5455" y="95738"/>
                  <a:pt x="5455" y="92727"/>
                </a:cubicBezTo>
                <a:lnTo>
                  <a:pt x="5455" y="87272"/>
                </a:lnTo>
                <a:lnTo>
                  <a:pt x="114544" y="87272"/>
                </a:lnTo>
                <a:cubicBezTo>
                  <a:pt x="114544" y="87272"/>
                  <a:pt x="114544" y="92727"/>
                  <a:pt x="114544" y="92727"/>
                </a:cubicBezTo>
                <a:close/>
                <a:moveTo>
                  <a:pt x="65455" y="114544"/>
                </a:moveTo>
                <a:lnTo>
                  <a:pt x="54544" y="114544"/>
                </a:lnTo>
                <a:lnTo>
                  <a:pt x="54544" y="103638"/>
                </a:lnTo>
                <a:lnTo>
                  <a:pt x="65455" y="103638"/>
                </a:lnTo>
                <a:cubicBezTo>
                  <a:pt x="65455" y="103638"/>
                  <a:pt x="65455" y="114544"/>
                  <a:pt x="65455" y="114544"/>
                </a:cubicBezTo>
                <a:close/>
                <a:moveTo>
                  <a:pt x="109088" y="0"/>
                </a:moveTo>
                <a:lnTo>
                  <a:pt x="10911" y="0"/>
                </a:lnTo>
                <a:cubicBezTo>
                  <a:pt x="4883" y="0"/>
                  <a:pt x="0" y="4883"/>
                  <a:pt x="0" y="10911"/>
                </a:cubicBezTo>
                <a:lnTo>
                  <a:pt x="0" y="92727"/>
                </a:lnTo>
                <a:cubicBezTo>
                  <a:pt x="0" y="98750"/>
                  <a:pt x="4883" y="103638"/>
                  <a:pt x="10911" y="103638"/>
                </a:cubicBezTo>
                <a:lnTo>
                  <a:pt x="49088" y="103638"/>
                </a:lnTo>
                <a:lnTo>
                  <a:pt x="49088" y="114544"/>
                </a:lnTo>
                <a:lnTo>
                  <a:pt x="40911" y="114544"/>
                </a:lnTo>
                <a:cubicBezTo>
                  <a:pt x="39400" y="114544"/>
                  <a:pt x="38183" y="115766"/>
                  <a:pt x="38183" y="117272"/>
                </a:cubicBezTo>
                <a:cubicBezTo>
                  <a:pt x="38183" y="118783"/>
                  <a:pt x="39400" y="120000"/>
                  <a:pt x="40911" y="120000"/>
                </a:cubicBezTo>
                <a:lnTo>
                  <a:pt x="79088" y="120000"/>
                </a:lnTo>
                <a:cubicBezTo>
                  <a:pt x="80600" y="120000"/>
                  <a:pt x="81816" y="118783"/>
                  <a:pt x="81816" y="117272"/>
                </a:cubicBezTo>
                <a:cubicBezTo>
                  <a:pt x="81816" y="115766"/>
                  <a:pt x="80600" y="114544"/>
                  <a:pt x="79088" y="114544"/>
                </a:cubicBezTo>
                <a:lnTo>
                  <a:pt x="70911" y="114544"/>
                </a:lnTo>
                <a:lnTo>
                  <a:pt x="70911" y="103638"/>
                </a:lnTo>
                <a:lnTo>
                  <a:pt x="109088" y="103638"/>
                </a:lnTo>
                <a:cubicBezTo>
                  <a:pt x="115116" y="103638"/>
                  <a:pt x="120000" y="98750"/>
                  <a:pt x="120000" y="92727"/>
                </a:cubicBezTo>
                <a:lnTo>
                  <a:pt x="120000" y="10911"/>
                </a:lnTo>
                <a:cubicBezTo>
                  <a:pt x="120000" y="4883"/>
                  <a:pt x="115116" y="0"/>
                  <a:pt x="109088" y="0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anchorCtr="0" anchor="ctr" bIns="14275" lIns="14275" spcFirstLastPara="1" rIns="14275" wrap="square" tIns="1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5" name="Google Shape;115;p15"/>
          <p:cNvSpPr/>
          <p:nvPr/>
        </p:nvSpPr>
        <p:spPr>
          <a:xfrm flipH="1">
            <a:off x="7713696" y="3139500"/>
            <a:ext cx="415200" cy="469500"/>
          </a:xfrm>
          <a:custGeom>
            <a:rect b="b" l="l" r="r" t="t"/>
            <a:pathLst>
              <a:path extrusionOk="0" h="120000" w="120000">
                <a:moveTo>
                  <a:pt x="114544" y="81816"/>
                </a:moveTo>
                <a:lnTo>
                  <a:pt x="5455" y="81816"/>
                </a:lnTo>
                <a:lnTo>
                  <a:pt x="5455" y="10911"/>
                </a:lnTo>
                <a:cubicBezTo>
                  <a:pt x="5455" y="7900"/>
                  <a:pt x="7900" y="5455"/>
                  <a:pt x="10911" y="5455"/>
                </a:cubicBezTo>
                <a:lnTo>
                  <a:pt x="109088" y="5455"/>
                </a:lnTo>
                <a:cubicBezTo>
                  <a:pt x="112100" y="5455"/>
                  <a:pt x="114544" y="7900"/>
                  <a:pt x="114544" y="10911"/>
                </a:cubicBezTo>
                <a:cubicBezTo>
                  <a:pt x="114544" y="10911"/>
                  <a:pt x="114544" y="81816"/>
                  <a:pt x="114544" y="81816"/>
                </a:cubicBezTo>
                <a:close/>
                <a:moveTo>
                  <a:pt x="114544" y="92727"/>
                </a:moveTo>
                <a:cubicBezTo>
                  <a:pt x="114544" y="95738"/>
                  <a:pt x="112100" y="98183"/>
                  <a:pt x="109088" y="98183"/>
                </a:cubicBezTo>
                <a:lnTo>
                  <a:pt x="10911" y="98183"/>
                </a:lnTo>
                <a:cubicBezTo>
                  <a:pt x="7900" y="98183"/>
                  <a:pt x="5455" y="95738"/>
                  <a:pt x="5455" y="92727"/>
                </a:cubicBezTo>
                <a:lnTo>
                  <a:pt x="5455" y="87272"/>
                </a:lnTo>
                <a:lnTo>
                  <a:pt x="114544" y="87272"/>
                </a:lnTo>
                <a:cubicBezTo>
                  <a:pt x="114544" y="87272"/>
                  <a:pt x="114544" y="92727"/>
                  <a:pt x="114544" y="92727"/>
                </a:cubicBezTo>
                <a:close/>
                <a:moveTo>
                  <a:pt x="65455" y="114544"/>
                </a:moveTo>
                <a:lnTo>
                  <a:pt x="54544" y="114544"/>
                </a:lnTo>
                <a:lnTo>
                  <a:pt x="54544" y="103638"/>
                </a:lnTo>
                <a:lnTo>
                  <a:pt x="65455" y="103638"/>
                </a:lnTo>
                <a:cubicBezTo>
                  <a:pt x="65455" y="103638"/>
                  <a:pt x="65455" y="114544"/>
                  <a:pt x="65455" y="114544"/>
                </a:cubicBezTo>
                <a:close/>
                <a:moveTo>
                  <a:pt x="109088" y="0"/>
                </a:moveTo>
                <a:lnTo>
                  <a:pt x="10911" y="0"/>
                </a:lnTo>
                <a:cubicBezTo>
                  <a:pt x="4883" y="0"/>
                  <a:pt x="0" y="4883"/>
                  <a:pt x="0" y="10911"/>
                </a:cubicBezTo>
                <a:lnTo>
                  <a:pt x="0" y="92727"/>
                </a:lnTo>
                <a:cubicBezTo>
                  <a:pt x="0" y="98750"/>
                  <a:pt x="4883" y="103638"/>
                  <a:pt x="10911" y="103638"/>
                </a:cubicBezTo>
                <a:lnTo>
                  <a:pt x="49088" y="103638"/>
                </a:lnTo>
                <a:lnTo>
                  <a:pt x="49088" y="114544"/>
                </a:lnTo>
                <a:lnTo>
                  <a:pt x="40911" y="114544"/>
                </a:lnTo>
                <a:cubicBezTo>
                  <a:pt x="39400" y="114544"/>
                  <a:pt x="38183" y="115766"/>
                  <a:pt x="38183" y="117272"/>
                </a:cubicBezTo>
                <a:cubicBezTo>
                  <a:pt x="38183" y="118783"/>
                  <a:pt x="39400" y="120000"/>
                  <a:pt x="40911" y="120000"/>
                </a:cubicBezTo>
                <a:lnTo>
                  <a:pt x="79088" y="120000"/>
                </a:lnTo>
                <a:cubicBezTo>
                  <a:pt x="80600" y="120000"/>
                  <a:pt x="81816" y="118783"/>
                  <a:pt x="81816" y="117272"/>
                </a:cubicBezTo>
                <a:cubicBezTo>
                  <a:pt x="81816" y="115766"/>
                  <a:pt x="80600" y="114544"/>
                  <a:pt x="79088" y="114544"/>
                </a:cubicBezTo>
                <a:lnTo>
                  <a:pt x="70911" y="114544"/>
                </a:lnTo>
                <a:lnTo>
                  <a:pt x="70911" y="103638"/>
                </a:lnTo>
                <a:lnTo>
                  <a:pt x="109088" y="103638"/>
                </a:lnTo>
                <a:cubicBezTo>
                  <a:pt x="115116" y="103638"/>
                  <a:pt x="120000" y="98750"/>
                  <a:pt x="120000" y="92727"/>
                </a:cubicBezTo>
                <a:lnTo>
                  <a:pt x="120000" y="10911"/>
                </a:lnTo>
                <a:cubicBezTo>
                  <a:pt x="120000" y="4883"/>
                  <a:pt x="115116" y="0"/>
                  <a:pt x="109088" y="0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anchorCtr="0" anchor="ctr" bIns="14275" lIns="14275" spcFirstLastPara="1" rIns="14275" wrap="square" tIns="1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6" name="Google Shape;116;p15"/>
          <p:cNvSpPr/>
          <p:nvPr/>
        </p:nvSpPr>
        <p:spPr>
          <a:xfrm flipH="1">
            <a:off x="7713696" y="1534513"/>
            <a:ext cx="415200" cy="469500"/>
          </a:xfrm>
          <a:custGeom>
            <a:rect b="b" l="l" r="r" t="t"/>
            <a:pathLst>
              <a:path extrusionOk="0" h="120000" w="120000">
                <a:moveTo>
                  <a:pt x="114544" y="81816"/>
                </a:moveTo>
                <a:lnTo>
                  <a:pt x="5455" y="81816"/>
                </a:lnTo>
                <a:lnTo>
                  <a:pt x="5455" y="10911"/>
                </a:lnTo>
                <a:cubicBezTo>
                  <a:pt x="5455" y="7900"/>
                  <a:pt x="7900" y="5455"/>
                  <a:pt x="10911" y="5455"/>
                </a:cubicBezTo>
                <a:lnTo>
                  <a:pt x="109088" y="5455"/>
                </a:lnTo>
                <a:cubicBezTo>
                  <a:pt x="112100" y="5455"/>
                  <a:pt x="114544" y="7900"/>
                  <a:pt x="114544" y="10911"/>
                </a:cubicBezTo>
                <a:cubicBezTo>
                  <a:pt x="114544" y="10911"/>
                  <a:pt x="114544" y="81816"/>
                  <a:pt x="114544" y="81816"/>
                </a:cubicBezTo>
                <a:close/>
                <a:moveTo>
                  <a:pt x="114544" y="92727"/>
                </a:moveTo>
                <a:cubicBezTo>
                  <a:pt x="114544" y="95738"/>
                  <a:pt x="112100" y="98183"/>
                  <a:pt x="109088" y="98183"/>
                </a:cubicBezTo>
                <a:lnTo>
                  <a:pt x="10911" y="98183"/>
                </a:lnTo>
                <a:cubicBezTo>
                  <a:pt x="7900" y="98183"/>
                  <a:pt x="5455" y="95738"/>
                  <a:pt x="5455" y="92727"/>
                </a:cubicBezTo>
                <a:lnTo>
                  <a:pt x="5455" y="87272"/>
                </a:lnTo>
                <a:lnTo>
                  <a:pt x="114544" y="87272"/>
                </a:lnTo>
                <a:cubicBezTo>
                  <a:pt x="114544" y="87272"/>
                  <a:pt x="114544" y="92727"/>
                  <a:pt x="114544" y="92727"/>
                </a:cubicBezTo>
                <a:close/>
                <a:moveTo>
                  <a:pt x="65455" y="114544"/>
                </a:moveTo>
                <a:lnTo>
                  <a:pt x="54544" y="114544"/>
                </a:lnTo>
                <a:lnTo>
                  <a:pt x="54544" y="103638"/>
                </a:lnTo>
                <a:lnTo>
                  <a:pt x="65455" y="103638"/>
                </a:lnTo>
                <a:cubicBezTo>
                  <a:pt x="65455" y="103638"/>
                  <a:pt x="65455" y="114544"/>
                  <a:pt x="65455" y="114544"/>
                </a:cubicBezTo>
                <a:close/>
                <a:moveTo>
                  <a:pt x="109088" y="0"/>
                </a:moveTo>
                <a:lnTo>
                  <a:pt x="10911" y="0"/>
                </a:lnTo>
                <a:cubicBezTo>
                  <a:pt x="4883" y="0"/>
                  <a:pt x="0" y="4883"/>
                  <a:pt x="0" y="10911"/>
                </a:cubicBezTo>
                <a:lnTo>
                  <a:pt x="0" y="92727"/>
                </a:lnTo>
                <a:cubicBezTo>
                  <a:pt x="0" y="98750"/>
                  <a:pt x="4883" y="103638"/>
                  <a:pt x="10911" y="103638"/>
                </a:cubicBezTo>
                <a:lnTo>
                  <a:pt x="49088" y="103638"/>
                </a:lnTo>
                <a:lnTo>
                  <a:pt x="49088" y="114544"/>
                </a:lnTo>
                <a:lnTo>
                  <a:pt x="40911" y="114544"/>
                </a:lnTo>
                <a:cubicBezTo>
                  <a:pt x="39400" y="114544"/>
                  <a:pt x="38183" y="115766"/>
                  <a:pt x="38183" y="117272"/>
                </a:cubicBezTo>
                <a:cubicBezTo>
                  <a:pt x="38183" y="118783"/>
                  <a:pt x="39400" y="120000"/>
                  <a:pt x="40911" y="120000"/>
                </a:cubicBezTo>
                <a:lnTo>
                  <a:pt x="79088" y="120000"/>
                </a:lnTo>
                <a:cubicBezTo>
                  <a:pt x="80600" y="120000"/>
                  <a:pt x="81816" y="118783"/>
                  <a:pt x="81816" y="117272"/>
                </a:cubicBezTo>
                <a:cubicBezTo>
                  <a:pt x="81816" y="115766"/>
                  <a:pt x="80600" y="114544"/>
                  <a:pt x="79088" y="114544"/>
                </a:cubicBezTo>
                <a:lnTo>
                  <a:pt x="70911" y="114544"/>
                </a:lnTo>
                <a:lnTo>
                  <a:pt x="70911" y="103638"/>
                </a:lnTo>
                <a:lnTo>
                  <a:pt x="109088" y="103638"/>
                </a:lnTo>
                <a:cubicBezTo>
                  <a:pt x="115116" y="103638"/>
                  <a:pt x="120000" y="98750"/>
                  <a:pt x="120000" y="92727"/>
                </a:cubicBezTo>
                <a:lnTo>
                  <a:pt x="120000" y="10911"/>
                </a:lnTo>
                <a:cubicBezTo>
                  <a:pt x="120000" y="4883"/>
                  <a:pt x="115116" y="0"/>
                  <a:pt x="109088" y="0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anchorCtr="0" anchor="ctr" bIns="14275" lIns="14275" spcFirstLastPara="1" rIns="14275" wrap="square" tIns="1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7" name="Google Shape;117;p15"/>
          <p:cNvSpPr/>
          <p:nvPr/>
        </p:nvSpPr>
        <p:spPr>
          <a:xfrm flipH="1">
            <a:off x="8227025" y="2337006"/>
            <a:ext cx="415200" cy="469500"/>
          </a:xfrm>
          <a:custGeom>
            <a:rect b="b" l="l" r="r" t="t"/>
            <a:pathLst>
              <a:path extrusionOk="0" h="120000" w="120000">
                <a:moveTo>
                  <a:pt x="114544" y="81816"/>
                </a:moveTo>
                <a:lnTo>
                  <a:pt x="5455" y="81816"/>
                </a:lnTo>
                <a:lnTo>
                  <a:pt x="5455" y="10911"/>
                </a:lnTo>
                <a:cubicBezTo>
                  <a:pt x="5455" y="7900"/>
                  <a:pt x="7900" y="5455"/>
                  <a:pt x="10911" y="5455"/>
                </a:cubicBezTo>
                <a:lnTo>
                  <a:pt x="109088" y="5455"/>
                </a:lnTo>
                <a:cubicBezTo>
                  <a:pt x="112100" y="5455"/>
                  <a:pt x="114544" y="7900"/>
                  <a:pt x="114544" y="10911"/>
                </a:cubicBezTo>
                <a:cubicBezTo>
                  <a:pt x="114544" y="10911"/>
                  <a:pt x="114544" y="81816"/>
                  <a:pt x="114544" y="81816"/>
                </a:cubicBezTo>
                <a:close/>
                <a:moveTo>
                  <a:pt x="114544" y="92727"/>
                </a:moveTo>
                <a:cubicBezTo>
                  <a:pt x="114544" y="95738"/>
                  <a:pt x="112100" y="98183"/>
                  <a:pt x="109088" y="98183"/>
                </a:cubicBezTo>
                <a:lnTo>
                  <a:pt x="10911" y="98183"/>
                </a:lnTo>
                <a:cubicBezTo>
                  <a:pt x="7900" y="98183"/>
                  <a:pt x="5455" y="95738"/>
                  <a:pt x="5455" y="92727"/>
                </a:cubicBezTo>
                <a:lnTo>
                  <a:pt x="5455" y="87272"/>
                </a:lnTo>
                <a:lnTo>
                  <a:pt x="114544" y="87272"/>
                </a:lnTo>
                <a:cubicBezTo>
                  <a:pt x="114544" y="87272"/>
                  <a:pt x="114544" y="92727"/>
                  <a:pt x="114544" y="92727"/>
                </a:cubicBezTo>
                <a:close/>
                <a:moveTo>
                  <a:pt x="65455" y="114544"/>
                </a:moveTo>
                <a:lnTo>
                  <a:pt x="54544" y="114544"/>
                </a:lnTo>
                <a:lnTo>
                  <a:pt x="54544" y="103638"/>
                </a:lnTo>
                <a:lnTo>
                  <a:pt x="65455" y="103638"/>
                </a:lnTo>
                <a:cubicBezTo>
                  <a:pt x="65455" y="103638"/>
                  <a:pt x="65455" y="114544"/>
                  <a:pt x="65455" y="114544"/>
                </a:cubicBezTo>
                <a:close/>
                <a:moveTo>
                  <a:pt x="109088" y="0"/>
                </a:moveTo>
                <a:lnTo>
                  <a:pt x="10911" y="0"/>
                </a:lnTo>
                <a:cubicBezTo>
                  <a:pt x="4883" y="0"/>
                  <a:pt x="0" y="4883"/>
                  <a:pt x="0" y="10911"/>
                </a:cubicBezTo>
                <a:lnTo>
                  <a:pt x="0" y="92727"/>
                </a:lnTo>
                <a:cubicBezTo>
                  <a:pt x="0" y="98750"/>
                  <a:pt x="4883" y="103638"/>
                  <a:pt x="10911" y="103638"/>
                </a:cubicBezTo>
                <a:lnTo>
                  <a:pt x="49088" y="103638"/>
                </a:lnTo>
                <a:lnTo>
                  <a:pt x="49088" y="114544"/>
                </a:lnTo>
                <a:lnTo>
                  <a:pt x="40911" y="114544"/>
                </a:lnTo>
                <a:cubicBezTo>
                  <a:pt x="39400" y="114544"/>
                  <a:pt x="38183" y="115766"/>
                  <a:pt x="38183" y="117272"/>
                </a:cubicBezTo>
                <a:cubicBezTo>
                  <a:pt x="38183" y="118783"/>
                  <a:pt x="39400" y="120000"/>
                  <a:pt x="40911" y="120000"/>
                </a:cubicBezTo>
                <a:lnTo>
                  <a:pt x="79088" y="120000"/>
                </a:lnTo>
                <a:cubicBezTo>
                  <a:pt x="80600" y="120000"/>
                  <a:pt x="81816" y="118783"/>
                  <a:pt x="81816" y="117272"/>
                </a:cubicBezTo>
                <a:cubicBezTo>
                  <a:pt x="81816" y="115766"/>
                  <a:pt x="80600" y="114544"/>
                  <a:pt x="79088" y="114544"/>
                </a:cubicBezTo>
                <a:lnTo>
                  <a:pt x="70911" y="114544"/>
                </a:lnTo>
                <a:lnTo>
                  <a:pt x="70911" y="103638"/>
                </a:lnTo>
                <a:lnTo>
                  <a:pt x="109088" y="103638"/>
                </a:lnTo>
                <a:cubicBezTo>
                  <a:pt x="115116" y="103638"/>
                  <a:pt x="120000" y="98750"/>
                  <a:pt x="120000" y="92727"/>
                </a:cubicBezTo>
                <a:lnTo>
                  <a:pt x="120000" y="10911"/>
                </a:lnTo>
                <a:cubicBezTo>
                  <a:pt x="120000" y="4883"/>
                  <a:pt x="115116" y="0"/>
                  <a:pt x="109088" y="0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anchorCtr="0" anchor="ctr" bIns="14275" lIns="14275" spcFirstLastPara="1" rIns="14275" wrap="square" tIns="1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18" name="Google Shape;118;p15"/>
          <p:cNvCxnSpPr/>
          <p:nvPr/>
        </p:nvCxnSpPr>
        <p:spPr>
          <a:xfrm>
            <a:off x="7000750" y="2571797"/>
            <a:ext cx="11619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9" name="Google Shape;119;p15"/>
          <p:cNvCxnSpPr/>
          <p:nvPr/>
        </p:nvCxnSpPr>
        <p:spPr>
          <a:xfrm>
            <a:off x="7307902" y="2059864"/>
            <a:ext cx="517200" cy="10131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0" name="Google Shape;120;p15"/>
          <p:cNvCxnSpPr/>
          <p:nvPr/>
        </p:nvCxnSpPr>
        <p:spPr>
          <a:xfrm flipH="1">
            <a:off x="7307894" y="2065288"/>
            <a:ext cx="517200" cy="10131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1" name="Google Shape;121;p15"/>
          <p:cNvCxnSpPr/>
          <p:nvPr/>
        </p:nvCxnSpPr>
        <p:spPr>
          <a:xfrm flipH="1" rot="10800000">
            <a:off x="6788890" y="2005099"/>
            <a:ext cx="181500" cy="2259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2" name="Google Shape;122;p15"/>
          <p:cNvCxnSpPr/>
          <p:nvPr/>
        </p:nvCxnSpPr>
        <p:spPr>
          <a:xfrm rot="10800000">
            <a:off x="8162635" y="2005099"/>
            <a:ext cx="181500" cy="2259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3" name="Google Shape;123;p15"/>
          <p:cNvCxnSpPr/>
          <p:nvPr/>
        </p:nvCxnSpPr>
        <p:spPr>
          <a:xfrm>
            <a:off x="6822591" y="2860136"/>
            <a:ext cx="181500" cy="2259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4" name="Google Shape;124;p15"/>
          <p:cNvCxnSpPr/>
          <p:nvPr/>
        </p:nvCxnSpPr>
        <p:spPr>
          <a:xfrm flipH="1">
            <a:off x="8162635" y="2912631"/>
            <a:ext cx="181500" cy="2259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5" name="Google Shape;125;p15"/>
          <p:cNvCxnSpPr/>
          <p:nvPr/>
        </p:nvCxnSpPr>
        <p:spPr>
          <a:xfrm>
            <a:off x="7472943" y="1861133"/>
            <a:ext cx="1728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6" name="Google Shape;126;p15"/>
          <p:cNvCxnSpPr/>
          <p:nvPr/>
        </p:nvCxnSpPr>
        <p:spPr>
          <a:xfrm>
            <a:off x="7480185" y="3470051"/>
            <a:ext cx="1728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6"/>
          <p:cNvSpPr txBox="1"/>
          <p:nvPr>
            <p:ph idx="1" type="body"/>
          </p:nvPr>
        </p:nvSpPr>
        <p:spPr>
          <a:xfrm>
            <a:off x="910200" y="1479625"/>
            <a:ext cx="7296000" cy="2430000"/>
          </a:xfrm>
          <a:prstGeom prst="rect">
            <a:avLst/>
          </a:prstGeom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" sz="2000">
                <a:solidFill>
                  <a:srgbClr val="424242"/>
                </a:solidFill>
                <a:latin typeface="Proxima Nova"/>
                <a:ea typeface="Proxima Nova"/>
                <a:cs typeface="Proxima Nova"/>
                <a:sym typeface="Proxima Nova"/>
              </a:rPr>
              <a:t>Sözleşme (Contract)</a:t>
            </a:r>
            <a:endParaRPr sz="2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2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55600" lvl="0" marL="914400" marR="1651000" rtl="0" algn="l">
              <a:lnSpc>
                <a:spcPct val="114599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2000"/>
              <a:buFont typeface="Proxima Nova"/>
              <a:buAutoNum type="arabicPeriod"/>
            </a:pPr>
            <a:r>
              <a:rPr lang="en" sz="2000">
                <a:solidFill>
                  <a:srgbClr val="424242"/>
                </a:solidFill>
                <a:latin typeface="Proxima Nova"/>
                <a:ea typeface="Proxima Nova"/>
                <a:cs typeface="Proxima Nova"/>
                <a:sym typeface="Proxima Nova"/>
              </a:rPr>
              <a:t>Kanunen uygulanabilir olması amaçlanan yazılı veya sözlü bir anlaşma.</a:t>
            </a:r>
            <a:endParaRPr sz="2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/>
          </a:p>
        </p:txBody>
      </p:sp>
      <p:sp>
        <p:nvSpPr>
          <p:cNvPr id="132" name="Google Shape;132;p16"/>
          <p:cNvSpPr txBox="1"/>
          <p:nvPr/>
        </p:nvSpPr>
        <p:spPr>
          <a:xfrm>
            <a:off x="234755" y="4554328"/>
            <a:ext cx="20118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300" lIns="34300" spcFirstLastPara="1" rIns="34300" wrap="square" tIns="343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Poppins"/>
                <a:ea typeface="Poppins"/>
                <a:cs typeface="Poppins"/>
                <a:sym typeface="Poppins"/>
              </a:rPr>
              <a:t>AUTHOR: PHILIP HAYES</a:t>
            </a:r>
            <a:endParaRPr sz="900">
              <a:solidFill>
                <a:srgbClr val="B7B7B7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33" name="Google Shape;133;p16"/>
          <p:cNvSpPr txBox="1"/>
          <p:nvPr>
            <p:ph type="title"/>
          </p:nvPr>
        </p:nvSpPr>
        <p:spPr>
          <a:xfrm>
            <a:off x="311700" y="187825"/>
            <a:ext cx="8493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Smart Contracts</a:t>
            </a:r>
            <a:endParaRPr/>
          </a:p>
        </p:txBody>
      </p:sp>
      <p:sp>
        <p:nvSpPr>
          <p:cNvPr id="134" name="Google Shape;134;p16"/>
          <p:cNvSpPr txBox="1"/>
          <p:nvPr>
            <p:ph idx="2" type="title"/>
          </p:nvPr>
        </p:nvSpPr>
        <p:spPr>
          <a:xfrm>
            <a:off x="311700" y="456875"/>
            <a:ext cx="5298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Klasik Sözleşmeler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7"/>
          <p:cNvSpPr txBox="1"/>
          <p:nvPr>
            <p:ph idx="1" type="body"/>
          </p:nvPr>
        </p:nvSpPr>
        <p:spPr>
          <a:xfrm>
            <a:off x="684825" y="1565700"/>
            <a:ext cx="7572900" cy="2799000"/>
          </a:xfrm>
          <a:prstGeom prst="rect">
            <a:avLst/>
          </a:prstGeom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1651000" rtl="0" algn="just">
              <a:lnSpc>
                <a:spcPct val="1145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24242"/>
                </a:solidFill>
                <a:latin typeface="Proxima Nova"/>
                <a:ea typeface="Proxima Nova"/>
                <a:cs typeface="Proxima Nova"/>
                <a:sym typeface="Proxima Nova"/>
              </a:rPr>
              <a:t>Dijital bir sözleşmenin müzakere edilmesini veya yürütülmesini kolaylaştıran, doğrulayan veya zorunlu kılan </a:t>
            </a:r>
            <a:r>
              <a:rPr b="1" lang="en">
                <a:solidFill>
                  <a:srgbClr val="424242"/>
                </a:solidFill>
                <a:latin typeface="Proxima Nova"/>
                <a:ea typeface="Proxima Nova"/>
                <a:cs typeface="Proxima Nova"/>
                <a:sym typeface="Proxima Nova"/>
              </a:rPr>
              <a:t>kod</a:t>
            </a:r>
            <a:r>
              <a:rPr lang="en">
                <a:solidFill>
                  <a:srgbClr val="424242"/>
                </a:solidFill>
                <a:latin typeface="Proxima Nova"/>
                <a:ea typeface="Proxima Nova"/>
                <a:cs typeface="Proxima Nova"/>
                <a:sym typeface="Proxima Nova"/>
              </a:rPr>
              <a:t>.</a:t>
            </a:r>
            <a:endParaRPr>
              <a:solidFill>
                <a:srgbClr val="42424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1371600" marR="1651000" rtl="0" algn="l">
              <a:lnSpc>
                <a:spcPct val="1145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2424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1651000" rtl="0" algn="l">
              <a:lnSpc>
                <a:spcPct val="1145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24242"/>
                </a:solidFill>
                <a:latin typeface="Proxima Nova"/>
                <a:ea typeface="Proxima Nova"/>
                <a:cs typeface="Proxima Nova"/>
                <a:sym typeface="Proxima Nova"/>
              </a:rPr>
              <a:t>Güvenilen varlık bu kodu çalıştırmalı</a:t>
            </a:r>
            <a:endParaRPr>
              <a:solidFill>
                <a:srgbClr val="42424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1651000" rtl="0" algn="just">
              <a:lnSpc>
                <a:spcPct val="1145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24242"/>
                </a:solidFill>
                <a:latin typeface="Proxima Nova"/>
                <a:ea typeface="Proxima Nova"/>
                <a:cs typeface="Proxima Nova"/>
                <a:sym typeface="Proxima Nova"/>
              </a:rPr>
              <a:t>Algoritma ile yürütme ve yaptırım gerçekleşir. Kanun ile değil!</a:t>
            </a:r>
            <a:endParaRPr>
              <a:solidFill>
                <a:srgbClr val="42424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1371600" marR="1651000" rtl="0" algn="l">
              <a:lnSpc>
                <a:spcPct val="1145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2424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1651000" rtl="0" algn="l">
              <a:lnSpc>
                <a:spcPct val="1145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42424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42424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0" name="Google Shape;140;p17"/>
          <p:cNvSpPr txBox="1"/>
          <p:nvPr/>
        </p:nvSpPr>
        <p:spPr>
          <a:xfrm>
            <a:off x="234755" y="4554328"/>
            <a:ext cx="20118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300" lIns="34300" spcFirstLastPara="1" rIns="34300" wrap="square" tIns="343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Poppins"/>
                <a:ea typeface="Poppins"/>
                <a:cs typeface="Poppins"/>
                <a:sym typeface="Poppins"/>
              </a:rPr>
              <a:t>AUTHOR: PHILIP HAYES</a:t>
            </a:r>
            <a:endParaRPr sz="900">
              <a:solidFill>
                <a:srgbClr val="B7B7B7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1" name="Google Shape;141;p17"/>
          <p:cNvSpPr txBox="1"/>
          <p:nvPr>
            <p:ph type="title"/>
          </p:nvPr>
        </p:nvSpPr>
        <p:spPr>
          <a:xfrm>
            <a:off x="311700" y="187825"/>
            <a:ext cx="8493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Smart Contracts</a:t>
            </a:r>
            <a:endParaRPr/>
          </a:p>
        </p:txBody>
      </p:sp>
      <p:sp>
        <p:nvSpPr>
          <p:cNvPr id="142" name="Google Shape;142;p17"/>
          <p:cNvSpPr txBox="1"/>
          <p:nvPr>
            <p:ph idx="2" type="title"/>
          </p:nvPr>
        </p:nvSpPr>
        <p:spPr>
          <a:xfrm>
            <a:off x="311700" y="456875"/>
            <a:ext cx="5298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Akıllı Sözleşmeler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Smart</a:t>
            </a:r>
            <a:r>
              <a:rPr lang="en"/>
              <a:t> Contracts</a:t>
            </a:r>
            <a:endParaRPr/>
          </a:p>
        </p:txBody>
      </p:sp>
      <p:sp>
        <p:nvSpPr>
          <p:cNvPr id="143" name="Google Shape;143;p17"/>
          <p:cNvSpPr/>
          <p:nvPr/>
        </p:nvSpPr>
        <p:spPr>
          <a:xfrm>
            <a:off x="6316800" y="88183"/>
            <a:ext cx="966600" cy="13101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4" name="Google Shape;144;p17"/>
          <p:cNvSpPr/>
          <p:nvPr/>
        </p:nvSpPr>
        <p:spPr>
          <a:xfrm>
            <a:off x="7382679" y="649749"/>
            <a:ext cx="362100" cy="196200"/>
          </a:xfrm>
          <a:custGeom>
            <a:rect b="b" l="l" r="r" t="t"/>
            <a:pathLst>
              <a:path extrusionOk="0" h="120000" w="120000">
                <a:moveTo>
                  <a:pt x="91003" y="119777"/>
                </a:moveTo>
                <a:lnTo>
                  <a:pt x="91003" y="89832"/>
                </a:lnTo>
                <a:lnTo>
                  <a:pt x="0" y="89832"/>
                </a:lnTo>
                <a:lnTo>
                  <a:pt x="0" y="29943"/>
                </a:lnTo>
                <a:lnTo>
                  <a:pt x="91003" y="29943"/>
                </a:lnTo>
                <a:lnTo>
                  <a:pt x="91003" y="0"/>
                </a:lnTo>
                <a:lnTo>
                  <a:pt x="119885" y="59888"/>
                </a:lnTo>
                <a:lnTo>
                  <a:pt x="91003" y="119777"/>
                </a:lnTo>
                <a:close/>
              </a:path>
            </a:pathLst>
          </a:custGeom>
          <a:solidFill>
            <a:srgbClr val="FFD815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5" name="Google Shape;145;p17"/>
          <p:cNvSpPr/>
          <p:nvPr/>
        </p:nvSpPr>
        <p:spPr>
          <a:xfrm>
            <a:off x="7838107" y="88174"/>
            <a:ext cx="966600" cy="13101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8"/>
          <p:cNvSpPr txBox="1"/>
          <p:nvPr>
            <p:ph type="title"/>
          </p:nvPr>
        </p:nvSpPr>
        <p:spPr>
          <a:xfrm>
            <a:off x="584300" y="1582000"/>
            <a:ext cx="509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Ethereum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9"/>
          <p:cNvSpPr txBox="1"/>
          <p:nvPr/>
        </p:nvSpPr>
        <p:spPr>
          <a:xfrm>
            <a:off x="234755" y="4554328"/>
            <a:ext cx="20118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300" lIns="34300" spcFirstLastPara="1" rIns="34300" wrap="square" tIns="343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Poppins"/>
                <a:ea typeface="Poppins"/>
                <a:cs typeface="Poppins"/>
                <a:sym typeface="Poppins"/>
              </a:rPr>
              <a:t>AUTHOR: JANICE NG</a:t>
            </a:r>
            <a:endParaRPr sz="900">
              <a:solidFill>
                <a:srgbClr val="B7B7B7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6" name="Google Shape;156;p19"/>
          <p:cNvSpPr txBox="1"/>
          <p:nvPr>
            <p:ph type="title"/>
          </p:nvPr>
        </p:nvSpPr>
        <p:spPr>
          <a:xfrm>
            <a:off x="311700" y="187825"/>
            <a:ext cx="8493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Ethereum</a:t>
            </a:r>
            <a:endParaRPr/>
          </a:p>
        </p:txBody>
      </p:sp>
      <p:sp>
        <p:nvSpPr>
          <p:cNvPr id="157" name="Google Shape;157;p19"/>
          <p:cNvSpPr txBox="1"/>
          <p:nvPr>
            <p:ph idx="2" type="title"/>
          </p:nvPr>
        </p:nvSpPr>
        <p:spPr>
          <a:xfrm>
            <a:off x="311700" y="456875"/>
            <a:ext cx="5298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Ethereum Nedir?</a:t>
            </a:r>
            <a:endParaRPr/>
          </a:p>
        </p:txBody>
      </p:sp>
      <p:sp>
        <p:nvSpPr>
          <p:cNvPr id="158" name="Google Shape;158;p19"/>
          <p:cNvSpPr txBox="1"/>
          <p:nvPr/>
        </p:nvSpPr>
        <p:spPr>
          <a:xfrm>
            <a:off x="442700" y="1200150"/>
            <a:ext cx="5899500" cy="31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Ethereum, </a:t>
            </a:r>
            <a:r>
              <a:rPr b="1" lang="en"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akıllı sözleşmeleri</a:t>
            </a:r>
            <a:r>
              <a:rPr lang="en"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yürütmek için tasarlanmış </a:t>
            </a:r>
            <a:r>
              <a:rPr b="1" lang="en"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merkezi olmayan</a:t>
            </a:r>
            <a:r>
              <a:rPr lang="en"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bir platformdur</a:t>
            </a:r>
            <a:endParaRPr b="1" sz="16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190500" lvl="1" marL="3429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oppins"/>
              <a:buChar char="○"/>
            </a:pPr>
            <a:r>
              <a:rPr lang="en"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Kodu çalıştırmak için bir dağıtık bilgisayar</a:t>
            </a:r>
            <a:endParaRPr sz="16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190500" lvl="1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oppins"/>
              <a:buChar char="○"/>
            </a:pPr>
            <a:r>
              <a:rPr lang="en"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Hesap tabanlı blok zinciri</a:t>
            </a:r>
            <a:endParaRPr sz="16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190500" lvl="1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oppins"/>
              <a:buChar char="○"/>
            </a:pPr>
            <a:r>
              <a:rPr lang="en"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İşlemler == işlem fonksiyonunu durum</a:t>
            </a:r>
            <a:endParaRPr sz="16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3429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3429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Ethereum, </a:t>
            </a:r>
            <a:r>
              <a:rPr b="1" lang="en"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ether</a:t>
            </a:r>
            <a:r>
              <a:rPr lang="en"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adında yerel bir varlığa sahiptir</a:t>
            </a:r>
            <a:endParaRPr sz="16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190500" lvl="1" marL="3429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oppins"/>
              <a:buChar char="○"/>
            </a:pPr>
            <a:r>
              <a:rPr lang="en"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Ethereum ekosisteminde değerin temeli</a:t>
            </a:r>
            <a:endParaRPr sz="16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3429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3429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59" name="Google Shape;159;p19"/>
          <p:cNvPicPr preferRelativeResize="0"/>
          <p:nvPr/>
        </p:nvPicPr>
        <p:blipFill rotWithShape="1">
          <a:blip r:embed="rId3">
            <a:alphaModFix/>
          </a:blip>
          <a:srcRect b="10586" l="0" r="0" t="0"/>
          <a:stretch/>
        </p:blipFill>
        <p:spPr>
          <a:xfrm>
            <a:off x="6219013" y="2822696"/>
            <a:ext cx="2669326" cy="17900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05171" y="530747"/>
            <a:ext cx="1497001" cy="1996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B@B Fundamentals Webinar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